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66" r:id="rId2"/>
    <p:sldId id="257" r:id="rId3"/>
    <p:sldId id="269" r:id="rId4"/>
    <p:sldId id="270" r:id="rId5"/>
    <p:sldId id="259" r:id="rId6"/>
    <p:sldId id="260" r:id="rId7"/>
    <p:sldId id="261" r:id="rId8"/>
    <p:sldId id="262" r:id="rId9"/>
    <p:sldId id="271" r:id="rId10"/>
    <p:sldId id="264" r:id="rId11"/>
    <p:sldId id="267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7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9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65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94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21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8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6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4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6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0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3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6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1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0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scadegalicia.gal/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954AB-34FF-4FA1-8A8A-AB7D67FE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490" y="1035755"/>
            <a:ext cx="8238075" cy="2269067"/>
          </a:xfrm>
        </p:spPr>
        <p:txBody>
          <a:bodyPr>
            <a:normAutofit/>
          </a:bodyPr>
          <a:lstStyle/>
          <a:p>
            <a:pPr algn="ctr"/>
            <a:r>
              <a:rPr lang="gl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IMPACTO DE LA OBRIGACIÓN DE DESEMBARQUES SOBRE LA PESCA ARTESANAL GALLEGA</a:t>
            </a:r>
            <a:br>
              <a:rPr lang="gl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gl-ES" sz="3200" b="1" dirty="0">
              <a:solidFill>
                <a:schemeClr val="tx1"/>
              </a:solidFill>
            </a:endParaRPr>
          </a:p>
        </p:txBody>
      </p:sp>
      <p:pic>
        <p:nvPicPr>
          <p:cNvPr id="16" name="Marcador de contenido 15">
            <a:extLst>
              <a:ext uri="{FF2B5EF4-FFF2-40B4-BE49-F238E27FC236}">
                <a16:creationId xmlns:a16="http://schemas.microsoft.com/office/drawing/2014/main" id="{966A5A70-4591-44D7-8E44-ECFBDDF577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422" y="5858934"/>
            <a:ext cx="3093156" cy="784752"/>
          </a:xfrm>
          <a:prstGeom prst="rect">
            <a:avLst/>
          </a:prstGeom>
        </p:spPr>
      </p:pic>
      <p:pic>
        <p:nvPicPr>
          <p:cNvPr id="17" name="Imagen 16" descr="Logotipo da Universidade de Santiago de Compostela">
            <a:extLst>
              <a:ext uri="{FF2B5EF4-FFF2-40B4-BE49-F238E27FC236}">
                <a16:creationId xmlns:a16="http://schemas.microsoft.com/office/drawing/2014/main" id="{06DD65C9-896A-4C57-8DD5-8682841E5A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556" y="6090529"/>
            <a:ext cx="1772356" cy="4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1704D30-A9AC-48D7-88DA-5321BFBCC916}"/>
              </a:ext>
            </a:extLst>
          </p:cNvPr>
          <p:cNvSpPr/>
          <p:nvPr/>
        </p:nvSpPr>
        <p:spPr>
          <a:xfrm>
            <a:off x="4278488" y="4304873"/>
            <a:ext cx="75974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latin typeface="+mj-lt"/>
                <a:cs typeface="Calibri"/>
              </a:rPr>
              <a:t>Sebastián Villasante, Pablo Pita, Manel Antelo, José Antonio Neira</a:t>
            </a:r>
          </a:p>
          <a:p>
            <a:pPr algn="r"/>
            <a:endParaRPr lang="es-ES" sz="1400" dirty="0">
              <a:cs typeface="Calibri"/>
            </a:endParaRPr>
          </a:p>
          <a:p>
            <a:pPr algn="r"/>
            <a:r>
              <a:rPr lang="en-US" sz="1400" dirty="0" err="1">
                <a:latin typeface="Calibri"/>
                <a:cs typeface="Calibri"/>
              </a:rPr>
              <a:t>Universidade</a:t>
            </a:r>
            <a:r>
              <a:rPr lang="en-US" sz="1400" dirty="0">
                <a:latin typeface="Calibri"/>
                <a:cs typeface="Calibri"/>
              </a:rPr>
              <a:t> de Santiago de Compostela </a:t>
            </a:r>
          </a:p>
          <a:p>
            <a:pPr algn="r"/>
            <a:r>
              <a:rPr lang="en-US" sz="1400" dirty="0">
                <a:latin typeface="Calibri"/>
                <a:cs typeface="Calibri"/>
              </a:rPr>
              <a:t>Federación </a:t>
            </a:r>
            <a:r>
              <a:rPr lang="en-US" sz="1400" dirty="0" err="1">
                <a:latin typeface="Calibri"/>
                <a:cs typeface="Calibri"/>
              </a:rPr>
              <a:t>Gallega</a:t>
            </a:r>
            <a:r>
              <a:rPr lang="en-US" sz="1400" dirty="0">
                <a:latin typeface="Calibri"/>
                <a:cs typeface="Calibri"/>
              </a:rPr>
              <a:t> de </a:t>
            </a:r>
            <a:r>
              <a:rPr lang="en-US" sz="1400" dirty="0" err="1">
                <a:latin typeface="Calibri"/>
                <a:cs typeface="Calibri"/>
              </a:rPr>
              <a:t>Cofradías</a:t>
            </a:r>
            <a:r>
              <a:rPr lang="en-US" sz="1400" dirty="0">
                <a:latin typeface="Calibri"/>
                <a:cs typeface="Calibri"/>
              </a:rPr>
              <a:t> de Pescadores</a:t>
            </a:r>
          </a:p>
          <a:p>
            <a:pPr algn="r"/>
            <a:endParaRPr lang="en-US" sz="1400" dirty="0">
              <a:latin typeface="Calibri"/>
              <a:cs typeface="Calibri"/>
            </a:endParaRPr>
          </a:p>
          <a:p>
            <a:pPr algn="r"/>
            <a:r>
              <a:rPr lang="en-US" sz="1400" i="1" dirty="0">
                <a:latin typeface="Calibri"/>
                <a:cs typeface="Calibri"/>
              </a:rPr>
              <a:t>30 de </a:t>
            </a:r>
            <a:r>
              <a:rPr lang="en-US" sz="1400" i="1" dirty="0" err="1">
                <a:latin typeface="Calibri"/>
                <a:cs typeface="Calibri"/>
              </a:rPr>
              <a:t>septiembre</a:t>
            </a:r>
            <a:r>
              <a:rPr lang="en-US" sz="1400" i="1" dirty="0">
                <a:latin typeface="Calibri"/>
                <a:cs typeface="Calibri"/>
              </a:rPr>
              <a:t> de 2018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5FC8ECE-BB16-4339-BB96-AFD7C2D1AB6D}"/>
              </a:ext>
            </a:extLst>
          </p:cNvPr>
          <p:cNvSpPr/>
          <p:nvPr/>
        </p:nvSpPr>
        <p:spPr>
          <a:xfrm>
            <a:off x="1738490" y="1417303"/>
            <a:ext cx="45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gl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56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24C00-C31A-4E75-A99C-43E25967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846667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>
                <a:solidFill>
                  <a:srgbClr val="C00000"/>
                </a:solidFill>
              </a:rPr>
              <a:t>PERCEPCIÓN DE LOS PESCADORES ARTESANALES </a:t>
            </a:r>
            <a:br>
              <a:rPr lang="gl-ES" sz="2400" b="1" dirty="0">
                <a:solidFill>
                  <a:srgbClr val="C00000"/>
                </a:solidFill>
              </a:rPr>
            </a:br>
            <a:r>
              <a:rPr lang="gl-ES" sz="2400" b="1" dirty="0">
                <a:solidFill>
                  <a:srgbClr val="C00000"/>
                </a:solidFill>
              </a:rPr>
              <a:t>GALLEGOS SOBRE LA OBLIGACIÓN DE DESEMBARQUES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8A5641-BFD8-44A4-8982-74EAB756C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556" y="1759833"/>
            <a:ext cx="10453510" cy="4386967"/>
          </a:xfrm>
        </p:spPr>
        <p:txBody>
          <a:bodyPr>
            <a:normAutofit/>
          </a:bodyPr>
          <a:lstStyle/>
          <a:p>
            <a:r>
              <a:rPr lang="es-ES_tradnl" sz="1400" dirty="0">
                <a:solidFill>
                  <a:schemeClr val="tx1"/>
                </a:solidFill>
              </a:rPr>
              <a:t>Casi el 50% de los pescadores manifiestan que </a:t>
            </a:r>
            <a:r>
              <a:rPr lang="es-ES_tradnl" sz="1400" b="1" dirty="0">
                <a:solidFill>
                  <a:srgbClr val="FF0000"/>
                </a:solidFill>
              </a:rPr>
              <a:t>sus ingresos representan entre el 75-99% </a:t>
            </a:r>
            <a:r>
              <a:rPr lang="es-ES_tradnl" sz="1400" dirty="0">
                <a:solidFill>
                  <a:schemeClr val="tx1"/>
                </a:solidFill>
              </a:rPr>
              <a:t>de los ingresos de su unidad familiar, y </a:t>
            </a:r>
            <a:r>
              <a:rPr lang="es-ES_tradnl" sz="1400" b="1" dirty="0">
                <a:solidFill>
                  <a:srgbClr val="FF0000"/>
                </a:solidFill>
              </a:rPr>
              <a:t>más del 25% de las familias</a:t>
            </a:r>
            <a:r>
              <a:rPr lang="es-ES_tradnl" sz="1400" dirty="0">
                <a:solidFill>
                  <a:schemeClr val="tx1"/>
                </a:solidFill>
              </a:rPr>
              <a:t> depende, en exclusiva, de sus ingresos.</a:t>
            </a:r>
            <a:endParaRPr lang="es-ES" sz="1400" dirty="0">
              <a:solidFill>
                <a:schemeClr val="tx1"/>
              </a:solidFill>
            </a:endParaRPr>
          </a:p>
          <a:p>
            <a:r>
              <a:rPr lang="es-ES_tradnl" sz="1400" b="1" dirty="0">
                <a:solidFill>
                  <a:srgbClr val="FF0000"/>
                </a:solidFill>
              </a:rPr>
              <a:t>El 80% cree que la OD</a:t>
            </a:r>
            <a:r>
              <a:rPr lang="es-ES_tradnl" sz="1400" b="1" i="1" dirty="0">
                <a:solidFill>
                  <a:srgbClr val="FF0000"/>
                </a:solidFill>
              </a:rPr>
              <a:t> </a:t>
            </a:r>
            <a:r>
              <a:rPr lang="es-ES_tradnl" sz="1400" b="1" dirty="0">
                <a:solidFill>
                  <a:srgbClr val="FF0000"/>
                </a:solidFill>
              </a:rPr>
              <a:t>va a significar el abandono de la pesca artesanal</a:t>
            </a:r>
            <a:r>
              <a:rPr lang="es-ES_tradnl" sz="1400" dirty="0">
                <a:solidFill>
                  <a:schemeClr val="tx1"/>
                </a:solidFill>
              </a:rPr>
              <a:t>. No ven ninguna ventaja en esta medida.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Para el 70% tendrá un alto impacto económico y sobre el empleo. </a:t>
            </a:r>
          </a:p>
          <a:p>
            <a:r>
              <a:rPr lang="es-ES_tradnl" sz="1400" b="1" dirty="0">
                <a:solidFill>
                  <a:srgbClr val="FF0000"/>
                </a:solidFill>
              </a:rPr>
              <a:t>85% de los pescadores no muestran ninguna disposición </a:t>
            </a:r>
            <a:r>
              <a:rPr lang="es-ES_tradnl" sz="1400" dirty="0">
                <a:solidFill>
                  <a:schemeClr val="tx1"/>
                </a:solidFill>
              </a:rPr>
              <a:t>a aceptar la OD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90% de los pescadores manifiestan que para incentivar su cumplimiento:</a:t>
            </a:r>
          </a:p>
          <a:p>
            <a:pPr marL="0" indent="0">
              <a:buNone/>
            </a:pPr>
            <a:r>
              <a:rPr lang="es-ES_tradnl" sz="1400" dirty="0">
                <a:solidFill>
                  <a:schemeClr val="tx1"/>
                </a:solidFill>
              </a:rPr>
              <a:t>	- excepcionalidad de la aplicación de los </a:t>
            </a:r>
            <a:r>
              <a:rPr lang="es-ES_tradnl" sz="1400" dirty="0" err="1">
                <a:solidFill>
                  <a:schemeClr val="tx1"/>
                </a:solidFill>
              </a:rPr>
              <a:t>TACs</a:t>
            </a:r>
            <a:r>
              <a:rPr lang="es-ES_tradnl" sz="1400" dirty="0">
                <a:solidFill>
                  <a:schemeClr val="tx1"/>
                </a:solidFill>
              </a:rPr>
              <a:t> en la pesca artesanal</a:t>
            </a:r>
          </a:p>
          <a:p>
            <a:pPr marL="0" indent="0">
              <a:buNone/>
            </a:pPr>
            <a:r>
              <a:rPr lang="es-ES_tradnl" sz="1400" dirty="0">
                <a:solidFill>
                  <a:schemeClr val="tx1"/>
                </a:solidFill>
              </a:rPr>
              <a:t>	- un mayor apoyo a los pescadores artesanales</a:t>
            </a:r>
          </a:p>
          <a:p>
            <a:pPr marL="0" indent="0">
              <a:buNone/>
            </a:pPr>
            <a:r>
              <a:rPr lang="es-ES_tradnl" sz="1400" dirty="0">
                <a:solidFill>
                  <a:schemeClr val="tx1"/>
                </a:solidFill>
              </a:rPr>
              <a:t>	- mejora del diálogo con las respectivas administraciones regional, nacional y comunitarias.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Entre las medidas de adaptación que perciben como necesarias frente a la OD, destacan:</a:t>
            </a:r>
          </a:p>
          <a:p>
            <a:pPr marL="0" indent="0">
              <a:buNone/>
            </a:pPr>
            <a:r>
              <a:rPr lang="es-ES_tradnl" sz="1400" dirty="0">
                <a:solidFill>
                  <a:schemeClr val="tx1"/>
                </a:solidFill>
              </a:rPr>
              <a:t>	- permitir cambios en las especies comerciales objetivo de captura.</a:t>
            </a:r>
          </a:p>
          <a:p>
            <a:pPr marL="0" indent="0">
              <a:buNone/>
            </a:pPr>
            <a:r>
              <a:rPr lang="es-ES_tradnl" sz="1400" dirty="0">
                <a:solidFill>
                  <a:schemeClr val="tx1"/>
                </a:solidFill>
              </a:rPr>
              <a:t>	- una mayor flexibilidad en la alternancia de las artes de pesca.</a:t>
            </a:r>
          </a:p>
          <a:p>
            <a:pPr marL="0" indent="0">
              <a:buNone/>
            </a:pPr>
            <a:r>
              <a:rPr lang="es-ES_tradnl" sz="1400" dirty="0">
                <a:solidFill>
                  <a:schemeClr val="tx1"/>
                </a:solidFill>
              </a:rPr>
              <a:t>	- modificaciones en la estructura de las embarcaciones.</a:t>
            </a:r>
            <a:endParaRPr lang="es-ES" sz="1400" dirty="0">
              <a:solidFill>
                <a:schemeClr val="tx1"/>
              </a:solidFill>
            </a:endParaRPr>
          </a:p>
          <a:p>
            <a:endParaRPr lang="es-ES_tradnl" dirty="0">
              <a:solidFill>
                <a:schemeClr val="tx1"/>
              </a:solidFill>
            </a:endParaRP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29571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0E555-514C-411F-BFBB-145B3941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>
                <a:solidFill>
                  <a:srgbClr val="C00000"/>
                </a:solidFill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58C6ED-889D-44BA-9B00-8E8A61931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045" y="1066800"/>
            <a:ext cx="10182576" cy="5515856"/>
          </a:xfrm>
        </p:spPr>
        <p:txBody>
          <a:bodyPr>
            <a:normAutofit/>
          </a:bodyPr>
          <a:lstStyle/>
          <a:p>
            <a:r>
              <a:rPr lang="es-ES_tradnl" sz="1400" u="sng" dirty="0">
                <a:solidFill>
                  <a:schemeClr val="tx1"/>
                </a:solidFill>
              </a:rPr>
              <a:t>Escasa atención </a:t>
            </a:r>
            <a:r>
              <a:rPr lang="es-ES_tradnl" sz="1400" dirty="0">
                <a:solidFill>
                  <a:schemeClr val="tx1"/>
                </a:solidFill>
              </a:rPr>
              <a:t>a la problemática de los descartes en la pesca artesanal</a:t>
            </a:r>
          </a:p>
          <a:p>
            <a:endParaRPr lang="es-ES_tradnl" sz="1000" dirty="0">
              <a:solidFill>
                <a:schemeClr val="tx1"/>
              </a:solidFill>
            </a:endParaRPr>
          </a:p>
          <a:p>
            <a:r>
              <a:rPr lang="es-ES_tradnl" sz="1400" u="sng" dirty="0">
                <a:solidFill>
                  <a:schemeClr val="tx1"/>
                </a:solidFill>
              </a:rPr>
              <a:t>Tendencias socioeconómicas negativas </a:t>
            </a:r>
            <a:r>
              <a:rPr lang="es-ES_tradnl" sz="1400" dirty="0">
                <a:solidFill>
                  <a:schemeClr val="tx1"/>
                </a:solidFill>
              </a:rPr>
              <a:t>en la pesca artesanal (reducción flota, esfuerzo efectivo, rendimiento económico y empleo)</a:t>
            </a:r>
          </a:p>
          <a:p>
            <a:endParaRPr lang="es-ES_tradnl" sz="1000" dirty="0">
              <a:solidFill>
                <a:schemeClr val="tx1"/>
              </a:solidFill>
            </a:endParaRPr>
          </a:p>
          <a:p>
            <a:r>
              <a:rPr lang="es-ES_tradnl" sz="1400" u="sng" dirty="0">
                <a:solidFill>
                  <a:schemeClr val="tx1"/>
                </a:solidFill>
              </a:rPr>
              <a:t>Volumen de descartes </a:t>
            </a:r>
            <a:r>
              <a:rPr lang="es-ES_tradnl" sz="1400" dirty="0">
                <a:solidFill>
                  <a:schemeClr val="tx1"/>
                </a:solidFill>
              </a:rPr>
              <a:t>de la pesca artesanal en Galicia es bajo (0-5% del volumen total de capturas)</a:t>
            </a:r>
          </a:p>
          <a:p>
            <a:endParaRPr lang="es-ES_tradnl" sz="1000" dirty="0">
              <a:solidFill>
                <a:schemeClr val="tx1"/>
              </a:solidFill>
            </a:endParaRPr>
          </a:p>
          <a:p>
            <a:r>
              <a:rPr lang="es-ES_tradnl" sz="1400" u="sng" dirty="0">
                <a:solidFill>
                  <a:schemeClr val="tx1"/>
                </a:solidFill>
              </a:rPr>
              <a:t>El principal incentivo </a:t>
            </a:r>
            <a:r>
              <a:rPr lang="es-ES_tradnl" sz="1400" dirty="0">
                <a:solidFill>
                  <a:schemeClr val="tx1"/>
                </a:solidFill>
              </a:rPr>
              <a:t>para evitar los descartes radica en la </a:t>
            </a:r>
            <a:r>
              <a:rPr lang="es-ES_tradnl" sz="1400" u="sng" dirty="0">
                <a:solidFill>
                  <a:schemeClr val="tx1"/>
                </a:solidFill>
              </a:rPr>
              <a:t>revisión del sistema</a:t>
            </a:r>
            <a:r>
              <a:rPr lang="es-ES_tradnl" sz="1400" dirty="0">
                <a:solidFill>
                  <a:schemeClr val="tx1"/>
                </a:solidFill>
              </a:rPr>
              <a:t> de </a:t>
            </a:r>
            <a:r>
              <a:rPr lang="es-ES_tradnl" sz="1400" dirty="0" err="1">
                <a:solidFill>
                  <a:schemeClr val="tx1"/>
                </a:solidFill>
              </a:rPr>
              <a:t>TACs</a:t>
            </a:r>
            <a:r>
              <a:rPr lang="es-ES_tradnl" sz="1400" dirty="0">
                <a:solidFill>
                  <a:schemeClr val="tx1"/>
                </a:solidFill>
              </a:rPr>
              <a:t> y cuotas, </a:t>
            </a:r>
            <a:r>
              <a:rPr lang="es-ES_tradnl" sz="1400" u="sng" dirty="0">
                <a:solidFill>
                  <a:schemeClr val="tx1"/>
                </a:solidFill>
              </a:rPr>
              <a:t>acciones de promoción </a:t>
            </a:r>
            <a:r>
              <a:rPr lang="es-ES_tradnl" sz="1400" dirty="0">
                <a:solidFill>
                  <a:schemeClr val="tx1"/>
                </a:solidFill>
              </a:rPr>
              <a:t>de la pesca artesanal, y el </a:t>
            </a:r>
            <a:r>
              <a:rPr lang="es-ES_tradnl" sz="1400" u="sng" dirty="0">
                <a:solidFill>
                  <a:schemeClr val="tx1"/>
                </a:solidFill>
              </a:rPr>
              <a:t>aumento de las excepciones </a:t>
            </a:r>
            <a:r>
              <a:rPr lang="es-ES_tradnl" sz="1400" dirty="0">
                <a:solidFill>
                  <a:schemeClr val="tx1"/>
                </a:solidFill>
              </a:rPr>
              <a:t>de “</a:t>
            </a:r>
            <a:r>
              <a:rPr lang="es-ES_tradnl" sz="1400" i="1" dirty="0">
                <a:solidFill>
                  <a:schemeClr val="tx1"/>
                </a:solidFill>
              </a:rPr>
              <a:t>de minimis</a:t>
            </a:r>
            <a:r>
              <a:rPr lang="es-ES_tradnl" sz="1400" dirty="0">
                <a:solidFill>
                  <a:schemeClr val="tx1"/>
                </a:solidFill>
              </a:rPr>
              <a:t>”.</a:t>
            </a:r>
          </a:p>
          <a:p>
            <a:endParaRPr lang="es-ES_tradnl" sz="1100" dirty="0">
              <a:solidFill>
                <a:schemeClr val="tx1"/>
              </a:solidFill>
            </a:endParaRPr>
          </a:p>
          <a:p>
            <a:r>
              <a:rPr lang="es-ES_tradnl" sz="1400" u="sng" dirty="0">
                <a:solidFill>
                  <a:schemeClr val="tx1"/>
                </a:solidFill>
              </a:rPr>
              <a:t>La pérdida económica </a:t>
            </a:r>
            <a:r>
              <a:rPr lang="es-ES_tradnl" sz="1400" dirty="0">
                <a:solidFill>
                  <a:schemeClr val="tx1"/>
                </a:solidFill>
              </a:rPr>
              <a:t>sobre la flota de artes menores que captura las especies de interés (caballa, merluza y rayas) ascendería a </a:t>
            </a:r>
            <a:r>
              <a:rPr lang="es-ES_tradnl" sz="1400" u="sng" dirty="0">
                <a:solidFill>
                  <a:schemeClr val="tx1"/>
                </a:solidFill>
              </a:rPr>
              <a:t>60 M € anuales</a:t>
            </a:r>
          </a:p>
          <a:p>
            <a:endParaRPr lang="es-ES_tradnl" sz="1100" dirty="0">
              <a:solidFill>
                <a:schemeClr val="tx1"/>
              </a:solidFill>
            </a:endParaRPr>
          </a:p>
          <a:p>
            <a:r>
              <a:rPr lang="es-ES_tradnl" sz="1400" dirty="0">
                <a:solidFill>
                  <a:schemeClr val="tx1"/>
                </a:solidFill>
              </a:rPr>
              <a:t>Dada la </a:t>
            </a:r>
            <a:r>
              <a:rPr lang="es-ES_tradnl" sz="1400" u="sng" dirty="0">
                <a:solidFill>
                  <a:schemeClr val="tx1"/>
                </a:solidFill>
              </a:rPr>
              <a:t>elevada dependencia </a:t>
            </a:r>
            <a:r>
              <a:rPr lang="es-ES_tradnl" sz="1400" dirty="0">
                <a:solidFill>
                  <a:schemeClr val="tx1"/>
                </a:solidFill>
              </a:rPr>
              <a:t>de los ingresos procedentes de cada familia, </a:t>
            </a:r>
            <a:r>
              <a:rPr lang="es-ES_tradnl" sz="1400" u="sng" dirty="0">
                <a:solidFill>
                  <a:schemeClr val="tx1"/>
                </a:solidFill>
              </a:rPr>
              <a:t>el impacto sobre el empleo directo afectaría a casi 3.000 pescadores artesanales y a casi 11.000 per</a:t>
            </a:r>
            <a:r>
              <a:rPr lang="es-ES_tradnl" sz="1400" dirty="0">
                <a:solidFill>
                  <a:schemeClr val="tx1"/>
                </a:solidFill>
              </a:rPr>
              <a:t>sonas a lo largo del litoral gallego</a:t>
            </a:r>
          </a:p>
          <a:p>
            <a:pPr marL="0" indent="0">
              <a:buNone/>
            </a:pPr>
            <a:endParaRPr lang="es-ES_tradnl" sz="1400" dirty="0">
              <a:solidFill>
                <a:schemeClr val="tx1"/>
              </a:solidFill>
            </a:endParaRPr>
          </a:p>
          <a:p>
            <a:r>
              <a:rPr lang="es-ES_tradnl" sz="1400" u="sng" dirty="0">
                <a:solidFill>
                  <a:schemeClr val="tx1"/>
                </a:solidFill>
              </a:rPr>
              <a:t>Los pescadores no evidencian disposición a aceptar la OD</a:t>
            </a:r>
            <a:r>
              <a:rPr lang="es-ES_tradnl" sz="1400" dirty="0">
                <a:solidFill>
                  <a:schemeClr val="tx1"/>
                </a:solidFill>
              </a:rPr>
              <a:t>, lo que pone de relieve la ausencia de información y diálogo por parte de las autoridades comunitarias en relación al impacto de la OD sobre la pesca artesanal</a:t>
            </a:r>
            <a:endParaRPr lang="es-ES" sz="1400" dirty="0">
              <a:solidFill>
                <a:schemeClr val="tx1"/>
              </a:solidFill>
            </a:endParaRP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76278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0E555-514C-411F-BFBB-145B3941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311"/>
            <a:ext cx="12192000" cy="581378"/>
          </a:xfrm>
        </p:spPr>
        <p:txBody>
          <a:bodyPr>
            <a:normAutofit/>
          </a:bodyPr>
          <a:lstStyle/>
          <a:p>
            <a:pPr algn="ctr"/>
            <a:r>
              <a:rPr lang="gl-ES" sz="1800" dirty="0">
                <a:solidFill>
                  <a:schemeClr val="tx1"/>
                </a:solidFill>
              </a:rPr>
              <a:t>Para mas detalles: </a:t>
            </a:r>
            <a:r>
              <a:rPr lang="gl-ES" sz="1800" dirty="0">
                <a:solidFill>
                  <a:srgbClr val="FF0000"/>
                </a:solidFill>
              </a:rPr>
              <a:t>www.confrariasgalicia.org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5AB620C-20DC-4A48-AD82-53BA4FE66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083733"/>
            <a:ext cx="8895644" cy="54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9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86ECC-B1C2-4B09-976A-B5C4136B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69244" y="496707"/>
            <a:ext cx="6344356" cy="440267"/>
          </a:xfrm>
        </p:spPr>
        <p:txBody>
          <a:bodyPr>
            <a:normAutofit fontScale="90000"/>
          </a:bodyPr>
          <a:lstStyle/>
          <a:p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5CF55E-A967-470F-B154-007599DC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244" y="1614312"/>
            <a:ext cx="5576712" cy="4476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gl-ES" sz="4800" dirty="0">
                <a:solidFill>
                  <a:srgbClr val="C00000"/>
                </a:solidFill>
              </a:rPr>
              <a:t>MUCHAS GRACIAS</a:t>
            </a:r>
          </a:p>
          <a:p>
            <a:pPr marL="0" indent="0" algn="ctr">
              <a:buNone/>
            </a:pPr>
            <a:endParaRPr lang="gl-ES" sz="4000" dirty="0"/>
          </a:p>
          <a:p>
            <a:pPr marL="0" indent="0" algn="ctr">
              <a:buNone/>
            </a:pPr>
            <a:endParaRPr lang="gl-ES" sz="4000" dirty="0"/>
          </a:p>
          <a:p>
            <a:pPr marL="0" indent="0" algn="ctr">
              <a:buNone/>
            </a:pPr>
            <a:endParaRPr lang="gl-ES" sz="4000" dirty="0"/>
          </a:p>
          <a:p>
            <a:pPr marL="0" indent="0" algn="r">
              <a:buNone/>
            </a:pPr>
            <a:r>
              <a:rPr lang="gl-ES" sz="2000" dirty="0">
                <a:solidFill>
                  <a:schemeClr val="tx1"/>
                </a:solidFill>
              </a:rPr>
              <a:t>Tomás Fajardo</a:t>
            </a:r>
          </a:p>
          <a:p>
            <a:pPr marL="0" indent="0" algn="ctr">
              <a:buNone/>
            </a:pPr>
            <a:r>
              <a:rPr lang="gl-ES" sz="2000" dirty="0">
                <a:solidFill>
                  <a:schemeClr val="tx1"/>
                </a:solidFill>
              </a:rPr>
              <a:t>Federación </a:t>
            </a:r>
            <a:r>
              <a:rPr lang="gl-ES" sz="2000" dirty="0" err="1">
                <a:solidFill>
                  <a:schemeClr val="tx1"/>
                </a:solidFill>
              </a:rPr>
              <a:t>Gallega</a:t>
            </a:r>
            <a:r>
              <a:rPr lang="gl-ES" sz="2000" dirty="0">
                <a:solidFill>
                  <a:schemeClr val="tx1"/>
                </a:solidFill>
              </a:rPr>
              <a:t> de </a:t>
            </a:r>
            <a:r>
              <a:rPr lang="gl-ES" sz="2000" dirty="0" err="1">
                <a:solidFill>
                  <a:schemeClr val="tx1"/>
                </a:solidFill>
              </a:rPr>
              <a:t>Cofradías</a:t>
            </a:r>
            <a:r>
              <a:rPr lang="gl-ES" sz="2000" dirty="0">
                <a:solidFill>
                  <a:schemeClr val="tx1"/>
                </a:solidFill>
              </a:rPr>
              <a:t> de Pescadores</a:t>
            </a:r>
          </a:p>
        </p:txBody>
      </p:sp>
    </p:spTree>
    <p:extLst>
      <p:ext uri="{BB962C8B-B14F-4D97-AF65-F5344CB8AC3E}">
        <p14:creationId xmlns:p14="http://schemas.microsoft.com/office/powerpoint/2010/main" val="62152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635C9-27C3-4CF3-8C21-7D2060FB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93697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2700" b="1" dirty="0">
                <a:solidFill>
                  <a:srgbClr val="C00000"/>
                </a:solidFill>
              </a:rPr>
              <a:t>INFORME SOBRE EL IMPACTO DE LA OBLIGACIÓN DE DESEMBARQUE </a:t>
            </a:r>
            <a:br>
              <a:rPr lang="es-ES_tradnl" sz="2700" b="1" dirty="0">
                <a:solidFill>
                  <a:srgbClr val="C00000"/>
                </a:solidFill>
              </a:rPr>
            </a:br>
            <a:r>
              <a:rPr lang="es-ES_tradnl" sz="2700" b="1" dirty="0">
                <a:solidFill>
                  <a:srgbClr val="C00000"/>
                </a:solidFill>
              </a:rPr>
              <a:t>SOBRE LA PESCA ARTESANAL EN GALICIA</a:t>
            </a:r>
            <a:br>
              <a:rPr lang="gl-ES" dirty="0"/>
            </a:b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F3DF-1696-4375-A8EE-CB3CBF59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1838857"/>
            <a:ext cx="10566401" cy="4545010"/>
          </a:xfrm>
        </p:spPr>
        <p:txBody>
          <a:bodyPr>
            <a:normAutofit/>
          </a:bodyPr>
          <a:lstStyle/>
          <a:p>
            <a:r>
              <a:rPr lang="es-ES_tradnl" sz="1400" dirty="0">
                <a:solidFill>
                  <a:schemeClr val="tx1"/>
                </a:solidFill>
              </a:rPr>
              <a:t>Estudio patrocinado por la Federación Gallega de Cofradías de Pescadores y subvencionado por la </a:t>
            </a:r>
            <a:r>
              <a:rPr lang="es-ES_tradnl" sz="1400" dirty="0" err="1">
                <a:solidFill>
                  <a:schemeClr val="tx1"/>
                </a:solidFill>
              </a:rPr>
              <a:t>Consellería</a:t>
            </a:r>
            <a:r>
              <a:rPr lang="es-ES_tradnl" sz="1400" dirty="0">
                <a:solidFill>
                  <a:schemeClr val="tx1"/>
                </a:solidFill>
              </a:rPr>
              <a:t> do Mar de la Xunta de Galicia.</a:t>
            </a:r>
          </a:p>
          <a:p>
            <a:pPr marL="0" indent="0">
              <a:buNone/>
            </a:pPr>
            <a:endParaRPr lang="es-ES_tradnl" sz="1400" dirty="0">
              <a:solidFill>
                <a:schemeClr val="tx1"/>
              </a:solidFill>
            </a:endParaRPr>
          </a:p>
          <a:p>
            <a:r>
              <a:rPr lang="es-ES_tradnl" sz="1400" dirty="0">
                <a:solidFill>
                  <a:schemeClr val="tx1"/>
                </a:solidFill>
              </a:rPr>
              <a:t>En Galicia, este informe representa el primer estudio que aborda el impacto de esta nueva política sobre la pesca artesanal. </a:t>
            </a:r>
            <a:endParaRPr lang="es-E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sz="1400" dirty="0">
              <a:solidFill>
                <a:schemeClr val="tx1"/>
              </a:solidFill>
            </a:endParaRPr>
          </a:p>
          <a:p>
            <a:r>
              <a:rPr lang="es-ES_tradnl" sz="1400" dirty="0">
                <a:solidFill>
                  <a:schemeClr val="tx1"/>
                </a:solidFill>
              </a:rPr>
              <a:t>Especies objeto de interés en este estudio: caballa (</a:t>
            </a:r>
            <a:r>
              <a:rPr lang="es-ES_tradnl" sz="1400" i="1" dirty="0" err="1">
                <a:solidFill>
                  <a:schemeClr val="tx1"/>
                </a:solidFill>
              </a:rPr>
              <a:t>Scomber</a:t>
            </a:r>
            <a:r>
              <a:rPr lang="es-ES_tradnl" sz="1400" i="1" dirty="0">
                <a:solidFill>
                  <a:schemeClr val="tx1"/>
                </a:solidFill>
              </a:rPr>
              <a:t> </a:t>
            </a:r>
            <a:r>
              <a:rPr lang="es-ES_tradnl" sz="1400" i="1" dirty="0" err="1">
                <a:solidFill>
                  <a:schemeClr val="tx1"/>
                </a:solidFill>
              </a:rPr>
              <a:t>scombrus</a:t>
            </a:r>
            <a:r>
              <a:rPr lang="es-ES_tradnl" sz="1400" i="1" dirty="0">
                <a:solidFill>
                  <a:schemeClr val="tx1"/>
                </a:solidFill>
              </a:rPr>
              <a:t>)</a:t>
            </a:r>
            <a:r>
              <a:rPr lang="es-ES_tradnl" sz="1400" dirty="0">
                <a:solidFill>
                  <a:schemeClr val="tx1"/>
                </a:solidFill>
              </a:rPr>
              <a:t>, merluza (</a:t>
            </a:r>
            <a:r>
              <a:rPr lang="es-ES_tradnl" sz="1400" i="1" dirty="0" err="1">
                <a:solidFill>
                  <a:schemeClr val="tx1"/>
                </a:solidFill>
              </a:rPr>
              <a:t>Merluccius</a:t>
            </a:r>
            <a:r>
              <a:rPr lang="es-ES_tradnl" sz="1400" i="1" dirty="0">
                <a:solidFill>
                  <a:schemeClr val="tx1"/>
                </a:solidFill>
              </a:rPr>
              <a:t> </a:t>
            </a:r>
            <a:r>
              <a:rPr lang="es-ES_tradnl" sz="1400" i="1" dirty="0" err="1">
                <a:solidFill>
                  <a:schemeClr val="tx1"/>
                </a:solidFill>
              </a:rPr>
              <a:t>merluccius</a:t>
            </a:r>
            <a:r>
              <a:rPr lang="es-ES_tradnl" sz="1400" i="1" dirty="0">
                <a:solidFill>
                  <a:schemeClr val="tx1"/>
                </a:solidFill>
              </a:rPr>
              <a:t>)</a:t>
            </a:r>
            <a:r>
              <a:rPr lang="es-ES_tradnl" sz="1400" dirty="0">
                <a:solidFill>
                  <a:schemeClr val="tx1"/>
                </a:solidFill>
              </a:rPr>
              <a:t> y rayas (</a:t>
            </a:r>
            <a:r>
              <a:rPr lang="es-ES_tradnl" sz="1400" i="1" dirty="0" err="1">
                <a:solidFill>
                  <a:schemeClr val="tx1"/>
                </a:solidFill>
              </a:rPr>
              <a:t>Rajidae</a:t>
            </a:r>
            <a:r>
              <a:rPr lang="es-ES_tradnl" sz="1400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es-ES_tradnl" sz="1400" dirty="0">
              <a:solidFill>
                <a:schemeClr val="tx1"/>
              </a:solidFill>
            </a:endParaRPr>
          </a:p>
          <a:p>
            <a:r>
              <a:rPr lang="es-ES_tradnl" sz="1400" dirty="0">
                <a:solidFill>
                  <a:schemeClr val="tx1"/>
                </a:solidFill>
              </a:rPr>
              <a:t>Flota artesanal estudiada:</a:t>
            </a:r>
          </a:p>
          <a:p>
            <a:pPr marL="0" indent="0">
              <a:buNone/>
            </a:pPr>
            <a:r>
              <a:rPr lang="es-ES_tradnl" sz="1400" dirty="0">
                <a:solidFill>
                  <a:schemeClr val="tx1"/>
                </a:solidFill>
              </a:rPr>
              <a:t>	- Flota de artes menores en Galicia</a:t>
            </a:r>
          </a:p>
          <a:p>
            <a:pPr marL="0" indent="0">
              <a:buNone/>
            </a:pPr>
            <a:endParaRPr lang="es-ES_tradnl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Metodología utilizada:</a:t>
            </a: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</a:rPr>
              <a:t>	- similar a otros estudios ya realizados. </a:t>
            </a: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</a:rPr>
              <a:t>	- basada en 27 </a:t>
            </a:r>
            <a:r>
              <a:rPr lang="es-ES_tradnl" sz="1400" dirty="0">
                <a:solidFill>
                  <a:schemeClr val="tx1"/>
                </a:solidFill>
              </a:rPr>
              <a:t>encuestas semiestructuradas bajo un diseño estratificado geográficamente (zonas).</a:t>
            </a:r>
          </a:p>
          <a:p>
            <a:pPr marL="0" indent="0">
              <a:buNone/>
            </a:pPr>
            <a:endParaRPr lang="es-ES" sz="1400" dirty="0"/>
          </a:p>
          <a:p>
            <a:endParaRPr lang="es-ES_tradnl" sz="1400" dirty="0"/>
          </a:p>
          <a:p>
            <a:endParaRPr lang="es-ES_tradnl" b="1" dirty="0"/>
          </a:p>
          <a:p>
            <a:endParaRPr lang="gl-ES" dirty="0"/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10384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94FE7-FE68-4BDD-9CB2-82280590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8" y="609601"/>
            <a:ext cx="8387644" cy="587022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>
                <a:solidFill>
                  <a:srgbClr val="C00000"/>
                </a:solidFill>
              </a:rPr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E6358-EE94-4394-B5C5-30F39DFF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1310149"/>
            <a:ext cx="10047111" cy="5383498"/>
          </a:xfrm>
        </p:spPr>
        <p:txBody>
          <a:bodyPr>
            <a:normAutofit/>
          </a:bodyPr>
          <a:lstStyle/>
          <a:p>
            <a:r>
              <a:rPr lang="gl-ES" sz="1400" u="sng" dirty="0" err="1">
                <a:solidFill>
                  <a:schemeClr val="tx1"/>
                </a:solidFill>
              </a:rPr>
              <a:t>Poca</a:t>
            </a:r>
            <a:r>
              <a:rPr lang="gl-ES" sz="1400" u="sng" dirty="0">
                <a:solidFill>
                  <a:schemeClr val="tx1"/>
                </a:solidFill>
              </a:rPr>
              <a:t> </a:t>
            </a:r>
            <a:r>
              <a:rPr lang="gl-ES" sz="1400" u="sng" dirty="0" err="1">
                <a:solidFill>
                  <a:schemeClr val="tx1"/>
                </a:solidFill>
              </a:rPr>
              <a:t>antención</a:t>
            </a:r>
            <a:r>
              <a:rPr lang="gl-ES" sz="1400" u="sng" dirty="0">
                <a:solidFill>
                  <a:schemeClr val="tx1"/>
                </a:solidFill>
              </a:rPr>
              <a:t> </a:t>
            </a:r>
            <a:r>
              <a:rPr lang="gl-ES" sz="1400" dirty="0">
                <a:solidFill>
                  <a:schemeClr val="tx1"/>
                </a:solidFill>
              </a:rPr>
              <a:t>de la </a:t>
            </a:r>
            <a:r>
              <a:rPr lang="gl-ES" sz="1400" dirty="0" err="1">
                <a:solidFill>
                  <a:schemeClr val="tx1"/>
                </a:solidFill>
              </a:rPr>
              <a:t>comunidad</a:t>
            </a:r>
            <a:r>
              <a:rPr lang="gl-ES" sz="1400" dirty="0">
                <a:solidFill>
                  <a:schemeClr val="tx1"/>
                </a:solidFill>
              </a:rPr>
              <a:t> científica a los descartes en la pesca artesanal.</a:t>
            </a:r>
          </a:p>
          <a:p>
            <a:r>
              <a:rPr lang="gl-ES" sz="1400" dirty="0">
                <a:solidFill>
                  <a:schemeClr val="tx1"/>
                </a:solidFill>
              </a:rPr>
              <a:t>Así, </a:t>
            </a:r>
            <a:r>
              <a:rPr lang="gl-ES" sz="1400" dirty="0" err="1">
                <a:solidFill>
                  <a:schemeClr val="tx1"/>
                </a:solidFill>
              </a:rPr>
              <a:t>artículos</a:t>
            </a:r>
            <a:r>
              <a:rPr lang="gl-ES" sz="1400" dirty="0">
                <a:solidFill>
                  <a:schemeClr val="tx1"/>
                </a:solidFill>
              </a:rPr>
              <a:t> publicados en revistas </a:t>
            </a:r>
            <a:r>
              <a:rPr lang="gl-ES" sz="1400" dirty="0" err="1">
                <a:solidFill>
                  <a:schemeClr val="tx1"/>
                </a:solidFill>
              </a:rPr>
              <a:t>sujetas</a:t>
            </a:r>
            <a:r>
              <a:rPr lang="gl-ES" sz="1400" dirty="0">
                <a:solidFill>
                  <a:schemeClr val="tx1"/>
                </a:solidFill>
              </a:rPr>
              <a:t> a revisión por pares (en el período 1950-2018): </a:t>
            </a:r>
          </a:p>
          <a:p>
            <a:pPr marL="0" indent="0">
              <a:buNone/>
            </a:pPr>
            <a:r>
              <a:rPr lang="gl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gl-ES" sz="1400" dirty="0">
                <a:solidFill>
                  <a:schemeClr val="tx1"/>
                </a:solidFill>
              </a:rPr>
              <a:t>- El </a:t>
            </a:r>
            <a:r>
              <a:rPr lang="gl-ES" sz="1400" dirty="0">
                <a:solidFill>
                  <a:srgbClr val="FF0000"/>
                </a:solidFill>
              </a:rPr>
              <a:t>21%</a:t>
            </a:r>
            <a:r>
              <a:rPr lang="gl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gl-ES" sz="1400" dirty="0">
                <a:solidFill>
                  <a:schemeClr val="tx1"/>
                </a:solidFill>
              </a:rPr>
              <a:t>concentrados en </a:t>
            </a:r>
            <a:r>
              <a:rPr lang="gl-ES" sz="1400" dirty="0">
                <a:solidFill>
                  <a:srgbClr val="FF0000"/>
                </a:solidFill>
              </a:rPr>
              <a:t>pesca artesanal</a:t>
            </a:r>
            <a:r>
              <a:rPr lang="gl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gl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</a:t>
            </a:r>
            <a:r>
              <a:rPr lang="gl-ES" sz="1400" dirty="0">
                <a:solidFill>
                  <a:schemeClr val="tx1"/>
                </a:solidFill>
              </a:rPr>
              <a:t> El </a:t>
            </a:r>
            <a:r>
              <a:rPr lang="gl-ES" sz="1400" dirty="0">
                <a:solidFill>
                  <a:srgbClr val="FF0000"/>
                </a:solidFill>
              </a:rPr>
              <a:t>89% </a:t>
            </a:r>
            <a:r>
              <a:rPr lang="gl-ES" sz="1400" dirty="0">
                <a:solidFill>
                  <a:schemeClr val="tx1"/>
                </a:solidFill>
              </a:rPr>
              <a:t>concentrados en la </a:t>
            </a:r>
            <a:r>
              <a:rPr lang="gl-ES" sz="1400" dirty="0">
                <a:solidFill>
                  <a:srgbClr val="FF0000"/>
                </a:solidFill>
              </a:rPr>
              <a:t>pesca industrial</a:t>
            </a:r>
            <a:r>
              <a:rPr lang="gl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gl-ES" sz="1400" u="sng" dirty="0" err="1">
                <a:solidFill>
                  <a:schemeClr val="tx1"/>
                </a:solidFill>
              </a:rPr>
              <a:t>Pequeña</a:t>
            </a:r>
            <a:r>
              <a:rPr lang="gl-ES" sz="1400" u="sng" dirty="0">
                <a:solidFill>
                  <a:schemeClr val="tx1"/>
                </a:solidFill>
              </a:rPr>
              <a:t> </a:t>
            </a:r>
            <a:r>
              <a:rPr lang="gl-ES" sz="1400" u="sng" dirty="0" err="1">
                <a:solidFill>
                  <a:schemeClr val="tx1"/>
                </a:solidFill>
              </a:rPr>
              <a:t>magnitud</a:t>
            </a:r>
            <a:r>
              <a:rPr lang="gl-ES" sz="1400" u="sng" dirty="0">
                <a:solidFill>
                  <a:schemeClr val="tx1"/>
                </a:solidFill>
              </a:rPr>
              <a:t> </a:t>
            </a:r>
            <a:r>
              <a:rPr lang="gl-ES" sz="1400" dirty="0">
                <a:solidFill>
                  <a:schemeClr val="tx1"/>
                </a:solidFill>
              </a:rPr>
              <a:t>descartes en especies </a:t>
            </a:r>
            <a:r>
              <a:rPr lang="gl-ES" sz="1400" dirty="0" err="1">
                <a:solidFill>
                  <a:schemeClr val="tx1"/>
                </a:solidFill>
              </a:rPr>
              <a:t>objetivo</a:t>
            </a:r>
            <a:r>
              <a:rPr lang="gl-ES" sz="1400" dirty="0">
                <a:solidFill>
                  <a:schemeClr val="tx1"/>
                </a:solidFill>
              </a:rPr>
              <a:t> de </a:t>
            </a:r>
            <a:r>
              <a:rPr lang="gl-ES" sz="1400" dirty="0" err="1">
                <a:solidFill>
                  <a:schemeClr val="tx1"/>
                </a:solidFill>
              </a:rPr>
              <a:t>interés</a:t>
            </a:r>
            <a:r>
              <a:rPr lang="gl-ES" sz="1400" dirty="0">
                <a:solidFill>
                  <a:schemeClr val="tx1"/>
                </a:solidFill>
              </a:rPr>
              <a:t> en este estudio: </a:t>
            </a:r>
          </a:p>
          <a:p>
            <a:pPr marL="0" indent="0">
              <a:buNone/>
            </a:pPr>
            <a:r>
              <a:rPr lang="gl-ES" sz="1400" dirty="0">
                <a:solidFill>
                  <a:schemeClr val="tx1"/>
                </a:solidFill>
              </a:rPr>
              <a:t>	- </a:t>
            </a:r>
            <a:r>
              <a:rPr lang="gl-ES" sz="1400" dirty="0">
                <a:solidFill>
                  <a:srgbClr val="FF0000"/>
                </a:solidFill>
              </a:rPr>
              <a:t>0,5 % del </a:t>
            </a:r>
            <a:r>
              <a:rPr lang="gl-ES" sz="1400" dirty="0" err="1">
                <a:solidFill>
                  <a:srgbClr val="FF0000"/>
                </a:solidFill>
              </a:rPr>
              <a:t>Volumen</a:t>
            </a:r>
            <a:r>
              <a:rPr lang="gl-ES" sz="1400" dirty="0">
                <a:solidFill>
                  <a:srgbClr val="FF0000"/>
                </a:solidFill>
              </a:rPr>
              <a:t> Total de Capturas</a:t>
            </a:r>
            <a:r>
              <a:rPr lang="gl-ES" sz="1400" dirty="0">
                <a:solidFill>
                  <a:schemeClr val="tx1"/>
                </a:solidFill>
              </a:rPr>
              <a:t>. P</a:t>
            </a:r>
            <a:r>
              <a:rPr lang="es-ES_tradnl" sz="1400" dirty="0" err="1">
                <a:solidFill>
                  <a:schemeClr val="tx1"/>
                </a:solidFill>
              </a:rPr>
              <a:t>uede</a:t>
            </a:r>
            <a:r>
              <a:rPr lang="es-ES_tradnl" sz="1400" dirty="0">
                <a:solidFill>
                  <a:schemeClr val="tx1"/>
                </a:solidFill>
              </a:rPr>
              <a:t> incrementarse si se agotan las cuotas asignadas.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Entre 2007-2015, </a:t>
            </a:r>
            <a:r>
              <a:rPr lang="es-ES_tradnl" sz="1400" u="sng" dirty="0">
                <a:solidFill>
                  <a:schemeClr val="tx1"/>
                </a:solidFill>
              </a:rPr>
              <a:t>la flota de interés capturó </a:t>
            </a:r>
            <a:r>
              <a:rPr lang="es-ES_tradnl" sz="1400" dirty="0">
                <a:solidFill>
                  <a:schemeClr val="tx1"/>
                </a:solidFill>
              </a:rPr>
              <a:t>un 4,5 % del total de capturas (350.009 </a:t>
            </a:r>
            <a:r>
              <a:rPr lang="es-ES_tradnl" sz="1400" dirty="0" err="1">
                <a:solidFill>
                  <a:schemeClr val="tx1"/>
                </a:solidFill>
              </a:rPr>
              <a:t>Tn</a:t>
            </a:r>
            <a:r>
              <a:rPr lang="es-ES_tradnl" sz="1400" dirty="0">
                <a:solidFill>
                  <a:schemeClr val="tx1"/>
                </a:solidFill>
              </a:rPr>
              <a:t>):</a:t>
            </a:r>
          </a:p>
          <a:p>
            <a:pPr marL="0" indent="0">
              <a:buNone/>
            </a:pP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</a:t>
            </a:r>
            <a:r>
              <a:rPr lang="es-ES_tradnl" sz="1400" dirty="0">
                <a:solidFill>
                  <a:schemeClr val="tx1"/>
                </a:solidFill>
              </a:rPr>
              <a:t>Merluza  (3,7 %)    /     Caballa  (3,8 %)   /     </a:t>
            </a:r>
            <a:r>
              <a:rPr lang="es-ES_tradnl" sz="1400" dirty="0">
                <a:solidFill>
                  <a:srgbClr val="FF0000"/>
                </a:solidFill>
              </a:rPr>
              <a:t>Rayas  (20,7 %)</a:t>
            </a:r>
          </a:p>
          <a:p>
            <a:r>
              <a:rPr lang="es-ES_tradnl" sz="1400" u="sng" dirty="0">
                <a:solidFill>
                  <a:schemeClr val="tx1"/>
                </a:solidFill>
              </a:rPr>
              <a:t>Principales incentivos</a:t>
            </a:r>
            <a:r>
              <a:rPr lang="es-ES_tradnl" sz="1400" dirty="0">
                <a:solidFill>
                  <a:schemeClr val="tx1"/>
                </a:solidFill>
              </a:rPr>
              <a:t> para evitar los descartes: </a:t>
            </a:r>
          </a:p>
          <a:p>
            <a:pPr marL="0" indent="0">
              <a:buNone/>
            </a:pPr>
            <a:r>
              <a:rPr lang="es-ES_tradnl" sz="1400" dirty="0">
                <a:solidFill>
                  <a:schemeClr val="tx1"/>
                </a:solidFill>
              </a:rPr>
              <a:t>	- Cambio del sistema </a:t>
            </a:r>
            <a:r>
              <a:rPr lang="es-ES_tradnl" sz="1400" dirty="0" err="1">
                <a:solidFill>
                  <a:schemeClr val="tx1"/>
                </a:solidFill>
              </a:rPr>
              <a:t>TACs</a:t>
            </a:r>
            <a:r>
              <a:rPr lang="es-ES_tradnl" sz="1400" dirty="0">
                <a:solidFill>
                  <a:schemeClr val="tx1"/>
                </a:solidFill>
              </a:rPr>
              <a:t> y Cuotas, promoción de la pesca artesanal y aumento de las excepciones por </a:t>
            </a:r>
            <a:r>
              <a:rPr lang="es-ES_tradnl" sz="1400" dirty="0" err="1">
                <a:solidFill>
                  <a:schemeClr val="tx1"/>
                </a:solidFill>
              </a:rPr>
              <a:t>mínimis</a:t>
            </a:r>
            <a:r>
              <a:rPr lang="es-ES_tradnl" sz="1400" dirty="0">
                <a:solidFill>
                  <a:schemeClr val="tx1"/>
                </a:solidFill>
              </a:rPr>
              <a:t>.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Respecto a los </a:t>
            </a:r>
            <a:r>
              <a:rPr lang="es-ES_tradnl" sz="1400" u="sng" dirty="0">
                <a:solidFill>
                  <a:schemeClr val="tx1"/>
                </a:solidFill>
              </a:rPr>
              <a:t>efectos de la OD</a:t>
            </a:r>
            <a:r>
              <a:rPr lang="es-ES_tradnl" sz="1400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es-ES_tradnl" sz="1400" dirty="0">
                <a:solidFill>
                  <a:schemeClr val="tx1"/>
                </a:solidFill>
              </a:rPr>
              <a:t>El </a:t>
            </a:r>
            <a:r>
              <a:rPr lang="es-ES_tradnl" sz="1400" dirty="0">
                <a:solidFill>
                  <a:srgbClr val="FF0000"/>
                </a:solidFill>
              </a:rPr>
              <a:t>88 %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400" dirty="0">
                <a:solidFill>
                  <a:schemeClr val="tx1"/>
                </a:solidFill>
              </a:rPr>
              <a:t>de los pescadores entrevistados </a:t>
            </a:r>
            <a:r>
              <a:rPr lang="es-ES_tradnl" sz="1400" u="sng" dirty="0">
                <a:solidFill>
                  <a:schemeClr val="tx1"/>
                </a:solidFill>
              </a:rPr>
              <a:t>no percibe ventajas</a:t>
            </a:r>
            <a:r>
              <a:rPr lang="es-ES_tradnl" sz="1400" dirty="0">
                <a:solidFill>
                  <a:schemeClr val="tx1"/>
                </a:solidFill>
              </a:rPr>
              <a:t>. Mas del </a:t>
            </a:r>
            <a:r>
              <a:rPr lang="es-ES_tradnl" sz="1400" dirty="0">
                <a:solidFill>
                  <a:srgbClr val="FF0000"/>
                </a:solidFill>
              </a:rPr>
              <a:t>60 %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400" dirty="0">
                <a:solidFill>
                  <a:schemeClr val="tx1"/>
                </a:solidFill>
              </a:rPr>
              <a:t>cree que </a:t>
            </a:r>
            <a:r>
              <a:rPr lang="es-ES_tradnl" sz="1400" u="sng" dirty="0">
                <a:solidFill>
                  <a:schemeClr val="tx1"/>
                </a:solidFill>
              </a:rPr>
              <a:t>su implementación va a significar el abandono de su actividad</a:t>
            </a:r>
            <a:r>
              <a:rPr lang="es-ES_tradnl" sz="1400" dirty="0">
                <a:solidFill>
                  <a:schemeClr val="tx1"/>
                </a:solidFill>
              </a:rPr>
              <a:t>. El </a:t>
            </a:r>
            <a:r>
              <a:rPr lang="es-ES_tradnl" sz="1400" dirty="0">
                <a:solidFill>
                  <a:srgbClr val="FF0000"/>
                </a:solidFill>
              </a:rPr>
              <a:t>85 %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400" u="sng" dirty="0">
                <a:solidFill>
                  <a:schemeClr val="tx1"/>
                </a:solidFill>
              </a:rPr>
              <a:t>no muestra ninguna disposición</a:t>
            </a:r>
            <a:r>
              <a:rPr lang="es-ES_tradnl" sz="1400" dirty="0">
                <a:solidFill>
                  <a:schemeClr val="tx1"/>
                </a:solidFill>
              </a:rPr>
              <a:t> a aceptar la OD.</a:t>
            </a:r>
          </a:p>
          <a:p>
            <a:pPr marL="0" indent="0">
              <a:buNone/>
            </a:pPr>
            <a:endParaRPr lang="es-ES_trad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s-ES_tradnl" sz="1400" dirty="0">
                <a:solidFill>
                  <a:schemeClr val="tx1"/>
                </a:solidFill>
              </a:rPr>
              <a:t>De cara a incentivar su cumplimiento, </a:t>
            </a:r>
            <a:r>
              <a:rPr lang="es-ES_tradnl" sz="1400" u="sng" dirty="0">
                <a:solidFill>
                  <a:schemeClr val="tx1"/>
                </a:solidFill>
              </a:rPr>
              <a:t>la principal medida recomendada por los pescadores consiste en la excepcionalidad de la aplicación </a:t>
            </a:r>
            <a:r>
              <a:rPr lang="es-ES_tradnl" sz="1400" dirty="0">
                <a:solidFill>
                  <a:schemeClr val="tx1"/>
                </a:solidFill>
              </a:rPr>
              <a:t>de los </a:t>
            </a:r>
            <a:r>
              <a:rPr lang="es-ES_tradnl" sz="1400" dirty="0" err="1">
                <a:solidFill>
                  <a:schemeClr val="tx1"/>
                </a:solidFill>
              </a:rPr>
              <a:t>TACs</a:t>
            </a:r>
            <a:r>
              <a:rPr lang="es-ES_tradnl" sz="1400" dirty="0">
                <a:solidFill>
                  <a:schemeClr val="tx1"/>
                </a:solidFill>
              </a:rPr>
              <a:t> en la pesca artesanal.</a:t>
            </a:r>
          </a:p>
          <a:p>
            <a:pPr lvl="1">
              <a:buFont typeface="+mj-lt"/>
              <a:buAutoNum type="arabicPeriod"/>
            </a:pP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s-ES_tradnl" dirty="0">
              <a:solidFill>
                <a:srgbClr val="FF0000"/>
              </a:solidFill>
            </a:endParaRPr>
          </a:p>
          <a:p>
            <a:endParaRPr lang="es-ES_trad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gl-ES" dirty="0"/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8241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94FE7-FE68-4BDD-9CB2-82280590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6" y="609600"/>
            <a:ext cx="8387645" cy="564444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>
                <a:solidFill>
                  <a:srgbClr val="C00000"/>
                </a:solidFill>
              </a:rPr>
              <a:t>RESUMEN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E6358-EE94-4394-B5C5-30F39DFF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30946"/>
            <a:ext cx="9832621" cy="4717454"/>
          </a:xfrm>
        </p:spPr>
        <p:txBody>
          <a:bodyPr/>
          <a:lstStyle/>
          <a:p>
            <a:r>
              <a:rPr lang="gl-ES" sz="1400" u="sng" dirty="0">
                <a:solidFill>
                  <a:schemeClr val="tx1"/>
                </a:solidFill>
              </a:rPr>
              <a:t>Impacto económico y social de la OD: </a:t>
            </a:r>
          </a:p>
          <a:p>
            <a:pPr marL="0" indent="0">
              <a:buNone/>
            </a:pPr>
            <a:r>
              <a:rPr lang="gl-ES" sz="1400" dirty="0">
                <a:solidFill>
                  <a:schemeClr val="tx1"/>
                </a:solidFill>
              </a:rPr>
              <a:t>	- Ascendería a </a:t>
            </a:r>
            <a:r>
              <a:rPr lang="gl-ES" sz="1400" b="1" dirty="0">
                <a:solidFill>
                  <a:srgbClr val="FF0000"/>
                </a:solidFill>
              </a:rPr>
              <a:t>60.000.000 € </a:t>
            </a:r>
            <a:r>
              <a:rPr lang="gl-ES" sz="1400" b="1" dirty="0" err="1">
                <a:solidFill>
                  <a:srgbClr val="FF0000"/>
                </a:solidFill>
              </a:rPr>
              <a:t>anuales</a:t>
            </a:r>
            <a:endParaRPr lang="gl-ES" sz="1400" b="1" dirty="0">
              <a:solidFill>
                <a:srgbClr val="FF0000"/>
              </a:solidFill>
            </a:endParaRPr>
          </a:p>
          <a:p>
            <a:r>
              <a:rPr lang="gl-ES" sz="1400" u="sng" dirty="0" err="1">
                <a:solidFill>
                  <a:schemeClr val="tx1"/>
                </a:solidFill>
              </a:rPr>
              <a:t>Pérdida</a:t>
            </a:r>
            <a:r>
              <a:rPr lang="gl-ES" sz="1400" u="sng" dirty="0">
                <a:solidFill>
                  <a:schemeClr val="tx1"/>
                </a:solidFill>
              </a:rPr>
              <a:t> económica directa</a:t>
            </a:r>
            <a:r>
              <a:rPr lang="gl-ES" sz="1400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gl-ES" sz="1400" dirty="0">
                <a:solidFill>
                  <a:schemeClr val="tx1"/>
                </a:solidFill>
              </a:rPr>
              <a:t>	- </a:t>
            </a:r>
            <a:r>
              <a:rPr lang="gl-ES" sz="1400" dirty="0" err="1">
                <a:solidFill>
                  <a:schemeClr val="tx1"/>
                </a:solidFill>
              </a:rPr>
              <a:t>reducción</a:t>
            </a:r>
            <a:r>
              <a:rPr lang="gl-ES" sz="1400" dirty="0">
                <a:solidFill>
                  <a:schemeClr val="tx1"/>
                </a:solidFill>
              </a:rPr>
              <a:t> en la </a:t>
            </a:r>
            <a:r>
              <a:rPr lang="gl-ES" sz="1400" dirty="0" err="1">
                <a:solidFill>
                  <a:schemeClr val="tx1"/>
                </a:solidFill>
              </a:rPr>
              <a:t>cuantía</a:t>
            </a:r>
            <a:r>
              <a:rPr lang="gl-ES" sz="1400" dirty="0">
                <a:solidFill>
                  <a:schemeClr val="tx1"/>
                </a:solidFill>
              </a:rPr>
              <a:t> de </a:t>
            </a:r>
            <a:r>
              <a:rPr lang="gl-ES" sz="1400" dirty="0" err="1">
                <a:solidFill>
                  <a:schemeClr val="tx1"/>
                </a:solidFill>
              </a:rPr>
              <a:t>impuestos</a:t>
            </a:r>
            <a:r>
              <a:rPr lang="gl-ES" sz="1400" dirty="0">
                <a:solidFill>
                  <a:schemeClr val="tx1"/>
                </a:solidFill>
              </a:rPr>
              <a:t> que se </a:t>
            </a:r>
            <a:r>
              <a:rPr lang="gl-ES" sz="1400" dirty="0" err="1">
                <a:solidFill>
                  <a:schemeClr val="tx1"/>
                </a:solidFill>
              </a:rPr>
              <a:t>dejarían</a:t>
            </a:r>
            <a:r>
              <a:rPr lang="gl-ES" sz="1400" dirty="0">
                <a:solidFill>
                  <a:schemeClr val="tx1"/>
                </a:solidFill>
              </a:rPr>
              <a:t> de pagar</a:t>
            </a:r>
          </a:p>
          <a:p>
            <a:pPr marL="0" indent="0">
              <a:buNone/>
            </a:pPr>
            <a:r>
              <a:rPr lang="gl-ES" sz="1400" dirty="0">
                <a:solidFill>
                  <a:schemeClr val="tx1"/>
                </a:solidFill>
              </a:rPr>
              <a:t>	- </a:t>
            </a:r>
            <a:r>
              <a:rPr lang="es-ES_tradnl" sz="1400" dirty="0">
                <a:solidFill>
                  <a:schemeClr val="tx1"/>
                </a:solidFill>
              </a:rPr>
              <a:t>necesidad de otorgar subsidios por desempleo</a:t>
            </a:r>
            <a:endParaRPr lang="gl-ES" sz="1400" dirty="0">
              <a:solidFill>
                <a:schemeClr val="tx1"/>
              </a:solidFill>
            </a:endParaRPr>
          </a:p>
          <a:p>
            <a:r>
              <a:rPr lang="gl-ES" sz="1400" u="sng" dirty="0">
                <a:solidFill>
                  <a:schemeClr val="tx1"/>
                </a:solidFill>
              </a:rPr>
              <a:t>Impacto sobre el </a:t>
            </a:r>
            <a:r>
              <a:rPr lang="gl-ES" sz="1400" u="sng" dirty="0" err="1">
                <a:solidFill>
                  <a:schemeClr val="tx1"/>
                </a:solidFill>
              </a:rPr>
              <a:t>empleo</a:t>
            </a:r>
            <a:r>
              <a:rPr lang="gl-ES" sz="1400" u="sng" dirty="0">
                <a:solidFill>
                  <a:schemeClr val="tx1"/>
                </a:solidFill>
              </a:rPr>
              <a:t> directo:</a:t>
            </a:r>
          </a:p>
          <a:p>
            <a:pPr marL="0" indent="0">
              <a:buNone/>
            </a:pPr>
            <a:r>
              <a:rPr lang="gl-ES" sz="1400" dirty="0">
                <a:solidFill>
                  <a:schemeClr val="tx1"/>
                </a:solidFill>
              </a:rPr>
              <a:t>	- afectaría a </a:t>
            </a:r>
            <a:r>
              <a:rPr lang="gl-ES" sz="1400" b="1" dirty="0" err="1">
                <a:solidFill>
                  <a:srgbClr val="FF0000"/>
                </a:solidFill>
              </a:rPr>
              <a:t>casi</a:t>
            </a:r>
            <a:r>
              <a:rPr lang="gl-ES" sz="1400" b="1" dirty="0">
                <a:solidFill>
                  <a:srgbClr val="FF0000"/>
                </a:solidFill>
              </a:rPr>
              <a:t> 3.000 pescadores </a:t>
            </a:r>
            <a:r>
              <a:rPr lang="gl-ES" sz="1400" b="1" dirty="0" err="1">
                <a:solidFill>
                  <a:srgbClr val="FF0000"/>
                </a:solidFill>
              </a:rPr>
              <a:t>artesanales</a:t>
            </a:r>
            <a:endParaRPr lang="gl-E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gl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gl-ES" sz="1400" dirty="0">
                <a:solidFill>
                  <a:schemeClr val="tx1"/>
                </a:solidFill>
              </a:rPr>
              <a:t>- y a mas de </a:t>
            </a:r>
            <a:r>
              <a:rPr lang="gl-ES" sz="1400" b="1" dirty="0">
                <a:solidFill>
                  <a:srgbClr val="FF0000"/>
                </a:solidFill>
              </a:rPr>
              <a:t>10.800 </a:t>
            </a:r>
            <a:r>
              <a:rPr lang="gl-ES" sz="1400" b="1" dirty="0" err="1">
                <a:solidFill>
                  <a:srgbClr val="FF0000"/>
                </a:solidFill>
              </a:rPr>
              <a:t>personas</a:t>
            </a:r>
            <a:r>
              <a:rPr lang="gl-ES" sz="1400" b="1" dirty="0">
                <a:solidFill>
                  <a:srgbClr val="FF0000"/>
                </a:solidFill>
              </a:rPr>
              <a:t> que </a:t>
            </a:r>
            <a:r>
              <a:rPr lang="gl-ES" sz="1400" b="1" dirty="0" err="1">
                <a:solidFill>
                  <a:srgbClr val="FF0000"/>
                </a:solidFill>
              </a:rPr>
              <a:t>componen</a:t>
            </a:r>
            <a:r>
              <a:rPr lang="gl-ES" sz="1400" b="1" dirty="0">
                <a:solidFill>
                  <a:srgbClr val="FF0000"/>
                </a:solidFill>
              </a:rPr>
              <a:t> </a:t>
            </a:r>
            <a:r>
              <a:rPr lang="gl-ES" sz="1400" b="1" dirty="0" err="1">
                <a:solidFill>
                  <a:srgbClr val="FF0000"/>
                </a:solidFill>
              </a:rPr>
              <a:t>su</a:t>
            </a:r>
            <a:r>
              <a:rPr lang="gl-ES" sz="1400" b="1" dirty="0">
                <a:solidFill>
                  <a:srgbClr val="FF0000"/>
                </a:solidFill>
              </a:rPr>
              <a:t> </a:t>
            </a:r>
            <a:r>
              <a:rPr lang="gl-ES" sz="1400" b="1" dirty="0" err="1">
                <a:solidFill>
                  <a:srgbClr val="FF0000"/>
                </a:solidFill>
              </a:rPr>
              <a:t>unidad</a:t>
            </a:r>
            <a:r>
              <a:rPr lang="gl-ES" sz="1400" b="1" dirty="0">
                <a:solidFill>
                  <a:srgbClr val="FF0000"/>
                </a:solidFill>
              </a:rPr>
              <a:t> familiar </a:t>
            </a:r>
            <a:r>
              <a:rPr lang="gl-ES" sz="1400" dirty="0">
                <a:solidFill>
                  <a:schemeClr val="tx1"/>
                </a:solidFill>
              </a:rPr>
              <a:t>(</a:t>
            </a:r>
            <a:r>
              <a:rPr lang="gl-ES" sz="1400" dirty="0" err="1">
                <a:solidFill>
                  <a:schemeClr val="tx1"/>
                </a:solidFill>
              </a:rPr>
              <a:t>promedio</a:t>
            </a:r>
            <a:r>
              <a:rPr lang="gl-ES" sz="1400" dirty="0">
                <a:solidFill>
                  <a:schemeClr val="tx1"/>
                </a:solidFill>
              </a:rPr>
              <a:t> de 4 </a:t>
            </a:r>
            <a:r>
              <a:rPr lang="gl-ES" sz="1400" dirty="0" err="1">
                <a:solidFill>
                  <a:schemeClr val="tx1"/>
                </a:solidFill>
              </a:rPr>
              <a:t>personas</a:t>
            </a:r>
            <a:r>
              <a:rPr lang="gl-ES" sz="1400" dirty="0">
                <a:solidFill>
                  <a:schemeClr val="tx1"/>
                </a:solidFill>
              </a:rPr>
              <a:t> por u/f)</a:t>
            </a:r>
          </a:p>
          <a:p>
            <a:pPr marL="0" indent="0">
              <a:buNone/>
            </a:pPr>
            <a:endParaRPr lang="es-ES_tradnl" sz="1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sz="1400" i="1" dirty="0">
                <a:solidFill>
                  <a:schemeClr val="tx1"/>
                </a:solidFill>
              </a:rPr>
              <a:t>**** Quedan excluidos de este informe los efectos inducidos sobre el resto de las actividades económicas que proveen o demandan bienes y servicios procedentes de la pesca artesanal. </a:t>
            </a:r>
            <a:endParaRPr lang="gl-ES" sz="1400" i="1" dirty="0">
              <a:solidFill>
                <a:schemeClr val="tx1"/>
              </a:solidFill>
            </a:endParaRPr>
          </a:p>
          <a:p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s-ES_tradnl" dirty="0">
              <a:solidFill>
                <a:srgbClr val="FF0000"/>
              </a:solidFill>
            </a:endParaRPr>
          </a:p>
          <a:p>
            <a:endParaRPr lang="es-ES_trad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gl-ES" dirty="0"/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27693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96CC8-DDC8-4DBD-979F-DEAEE4CE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530578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>
                <a:solidFill>
                  <a:srgbClr val="C00000"/>
                </a:solidFill>
              </a:rPr>
              <a:t>LA OBLIGACIÓN DE DESEMBARQUES EN LA NUEVA PPC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05CB77-56E8-4519-9214-E7DD4A43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77" y="1490133"/>
            <a:ext cx="10826045" cy="6107288"/>
          </a:xfrm>
        </p:spPr>
        <p:txBody>
          <a:bodyPr>
            <a:normAutofit/>
          </a:bodyPr>
          <a:lstStyle/>
          <a:p>
            <a:r>
              <a:rPr lang="es-ES_tradnl" sz="1400" dirty="0">
                <a:solidFill>
                  <a:schemeClr val="tx1"/>
                </a:solidFill>
              </a:rPr>
              <a:t>El Libro Verde sobre la Reforma de la PPC identificó el elevado nivel de descartes como </a:t>
            </a:r>
            <a:r>
              <a:rPr lang="es-ES_tradnl" sz="1400" u="sng" dirty="0">
                <a:solidFill>
                  <a:schemeClr val="tx1"/>
                </a:solidFill>
              </a:rPr>
              <a:t>una deficiencia estructural</a:t>
            </a:r>
            <a:r>
              <a:rPr lang="es-ES_tradnl" sz="1400" dirty="0">
                <a:solidFill>
                  <a:schemeClr val="tx1"/>
                </a:solidFill>
              </a:rPr>
              <a:t>.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La Comisión propuso reducir las capturas no deseadas y </a:t>
            </a:r>
            <a:r>
              <a:rPr lang="es-ES_tradnl" sz="1400" u="sng" dirty="0">
                <a:solidFill>
                  <a:schemeClr val="tx1"/>
                </a:solidFill>
              </a:rPr>
              <a:t>eliminar los descartes para 2019</a:t>
            </a:r>
            <a:r>
              <a:rPr lang="es-ES_tradnl" sz="1400" dirty="0">
                <a:solidFill>
                  <a:schemeClr val="tx1"/>
                </a:solidFill>
              </a:rPr>
              <a:t>.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La nueva PPC procura </a:t>
            </a:r>
            <a:r>
              <a:rPr lang="es-ES_tradnl" sz="1400" u="sng" dirty="0">
                <a:solidFill>
                  <a:schemeClr val="tx1"/>
                </a:solidFill>
              </a:rPr>
              <a:t>eliminar los descartes implementando la obligación de desembarque (OD). 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En 2019 </a:t>
            </a:r>
            <a:r>
              <a:rPr lang="es-ES_tradnl" sz="1400" u="sng" dirty="0">
                <a:solidFill>
                  <a:schemeClr val="tx1"/>
                </a:solidFill>
              </a:rPr>
              <a:t>todas las pesquerías europeas estarán bajo la OD</a:t>
            </a:r>
            <a:r>
              <a:rPr lang="es-ES_tradnl" sz="1400" dirty="0">
                <a:solidFill>
                  <a:schemeClr val="tx1"/>
                </a:solidFill>
              </a:rPr>
              <a:t>. Las capturas de las especies comerciales pelágicas y </a:t>
            </a:r>
            <a:r>
              <a:rPr lang="es-ES_tradnl" sz="1400" dirty="0" err="1">
                <a:solidFill>
                  <a:schemeClr val="tx1"/>
                </a:solidFill>
              </a:rPr>
              <a:t>demersales</a:t>
            </a:r>
            <a:r>
              <a:rPr lang="es-ES_tradnl" sz="1400" dirty="0">
                <a:solidFill>
                  <a:schemeClr val="tx1"/>
                </a:solidFill>
              </a:rPr>
              <a:t> sujetas a </a:t>
            </a:r>
            <a:r>
              <a:rPr lang="es-ES_tradnl" sz="1400" dirty="0" err="1">
                <a:solidFill>
                  <a:schemeClr val="tx1"/>
                </a:solidFill>
              </a:rPr>
              <a:t>TACs</a:t>
            </a:r>
            <a:r>
              <a:rPr lang="es-ES_tradnl" sz="1400" dirty="0">
                <a:solidFill>
                  <a:schemeClr val="tx1"/>
                </a:solidFill>
              </a:rPr>
              <a:t> y tallas mínimas </a:t>
            </a:r>
            <a:r>
              <a:rPr lang="es-ES_tradnl" sz="1400" u="sng" dirty="0">
                <a:solidFill>
                  <a:schemeClr val="tx1"/>
                </a:solidFill>
              </a:rPr>
              <a:t>deben ser traídas a puerto </a:t>
            </a:r>
            <a:r>
              <a:rPr lang="es-ES_tradnl" sz="1400" dirty="0">
                <a:solidFill>
                  <a:schemeClr val="tx1"/>
                </a:solidFill>
              </a:rPr>
              <a:t>(incluyen las capturas incidentales, pero no de especies prohibidas.</a:t>
            </a:r>
          </a:p>
          <a:p>
            <a:r>
              <a:rPr lang="es-ES_tradnl" sz="1400" u="sng" dirty="0">
                <a:solidFill>
                  <a:schemeClr val="tx1"/>
                </a:solidFill>
              </a:rPr>
              <a:t>Las especies que podrían sobrevivir</a:t>
            </a:r>
            <a:r>
              <a:rPr lang="es-ES_tradnl" sz="1400" dirty="0">
                <a:solidFill>
                  <a:schemeClr val="tx1"/>
                </a:solidFill>
              </a:rPr>
              <a:t>, después de retornadas al mar, </a:t>
            </a:r>
            <a:r>
              <a:rPr lang="es-ES_tradnl" sz="1400" u="sng" dirty="0">
                <a:solidFill>
                  <a:schemeClr val="tx1"/>
                </a:solidFill>
              </a:rPr>
              <a:t>pueden estar exceptuadas.</a:t>
            </a:r>
            <a:r>
              <a:rPr lang="es-ES_tradnl" sz="1400" dirty="0">
                <a:solidFill>
                  <a:schemeClr val="tx1"/>
                </a:solidFill>
              </a:rPr>
              <a:t> (Alta supervivencia)</a:t>
            </a:r>
            <a:endParaRPr lang="gl-ES" sz="1400" dirty="0">
              <a:solidFill>
                <a:schemeClr val="tx1"/>
              </a:solidFill>
            </a:endParaRPr>
          </a:p>
          <a:p>
            <a:r>
              <a:rPr lang="es-ES_tradnl" sz="1400" dirty="0">
                <a:solidFill>
                  <a:schemeClr val="tx1"/>
                </a:solidFill>
              </a:rPr>
              <a:t>Las capturas de talla inferior a la reglamentaria deben ser llevada a puerto y </a:t>
            </a:r>
            <a:r>
              <a:rPr lang="es-ES_tradnl" sz="1400" u="sng" dirty="0">
                <a:solidFill>
                  <a:schemeClr val="tx1"/>
                </a:solidFill>
              </a:rPr>
              <a:t>computarán contra las cuotas asignadas.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La reciente prohibición de descartes aborda el complejo dilema en </a:t>
            </a:r>
            <a:r>
              <a:rPr lang="es-ES_tradnl" sz="1400" u="sng" dirty="0">
                <a:solidFill>
                  <a:schemeClr val="tx1"/>
                </a:solidFill>
              </a:rPr>
              <a:t>resolver la interacción entre los objetivos, biológicos, económicos y sociales </a:t>
            </a:r>
            <a:r>
              <a:rPr lang="es-ES_tradnl" sz="1400" dirty="0">
                <a:solidFill>
                  <a:schemeClr val="tx1"/>
                </a:solidFill>
              </a:rPr>
              <a:t>en la gestión de pesquerías.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La nueva orientación de la PPC promueve </a:t>
            </a:r>
            <a:r>
              <a:rPr lang="es-ES_tradnl" sz="1400" u="sng" dirty="0">
                <a:solidFill>
                  <a:schemeClr val="tx1"/>
                </a:solidFill>
              </a:rPr>
              <a:t>la eliminación de los descartes caso por caso en cada pesquería.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Para el nuevo período (2014-2020), </a:t>
            </a:r>
            <a:r>
              <a:rPr lang="es-ES_tradnl" sz="1400" u="sng" dirty="0">
                <a:solidFill>
                  <a:schemeClr val="tx1"/>
                </a:solidFill>
              </a:rPr>
              <a:t>el plan consiste en erradicar los descartes en todas las especies sujetas a </a:t>
            </a:r>
            <a:r>
              <a:rPr lang="es-ES_tradnl" sz="1400" u="sng" dirty="0" err="1">
                <a:solidFill>
                  <a:schemeClr val="tx1"/>
                </a:solidFill>
              </a:rPr>
              <a:t>TACs</a:t>
            </a:r>
            <a:r>
              <a:rPr lang="es-ES_tradnl" sz="1400" dirty="0">
                <a:solidFill>
                  <a:schemeClr val="tx1"/>
                </a:solidFill>
              </a:rPr>
              <a:t>. </a:t>
            </a:r>
            <a:endParaRPr lang="gl-ES" sz="1400" dirty="0">
              <a:solidFill>
                <a:schemeClr val="tx1"/>
              </a:solidFill>
            </a:endParaRPr>
          </a:p>
          <a:p>
            <a:r>
              <a:rPr lang="es-ES_tradnl" sz="1400" dirty="0">
                <a:solidFill>
                  <a:schemeClr val="tx1"/>
                </a:solidFill>
              </a:rPr>
              <a:t>El éxito de esta nueva PPC dependerá en </a:t>
            </a:r>
            <a:r>
              <a:rPr lang="es-ES_tradnl" sz="1400" u="sng" dirty="0">
                <a:solidFill>
                  <a:schemeClr val="tx1"/>
                </a:solidFill>
              </a:rPr>
              <a:t>alternativas técnicas y apropiados incentivos para que los pescadores adopten métodos y estrategias</a:t>
            </a:r>
            <a:r>
              <a:rPr lang="es-ES_tradnl" sz="1400" dirty="0">
                <a:solidFill>
                  <a:schemeClr val="tx1"/>
                </a:solidFill>
              </a:rPr>
              <a:t> que eviten las capturas no deseadas y alienten la retención de las capturas a bordo.</a:t>
            </a:r>
            <a:endParaRPr lang="gl-ES" sz="1400" dirty="0">
              <a:solidFill>
                <a:schemeClr val="tx1"/>
              </a:solidFill>
            </a:endParaRPr>
          </a:p>
          <a:p>
            <a:r>
              <a:rPr lang="es-ES_tradnl" sz="1400" dirty="0">
                <a:solidFill>
                  <a:schemeClr val="tx1"/>
                </a:solidFill>
              </a:rPr>
              <a:t>Se espera que la OD </a:t>
            </a:r>
            <a:r>
              <a:rPr lang="es-ES_tradnl" sz="1400" u="sng" dirty="0">
                <a:solidFill>
                  <a:schemeClr val="tx1"/>
                </a:solidFill>
              </a:rPr>
              <a:t>estimule la adopción de medidas que aumenten la selectividad</a:t>
            </a:r>
            <a:r>
              <a:rPr lang="es-ES_tradnl" sz="1400" dirty="0">
                <a:solidFill>
                  <a:schemeClr val="tx1"/>
                </a:solidFill>
              </a:rPr>
              <a:t>. En la medida en que la selectividad no puede ser perfecta, la OD también representa un desafío en relación al tratamiento y uso de los descartes.</a:t>
            </a:r>
            <a:endParaRPr lang="gl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6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94FE7-FE68-4BDD-9CB2-82280590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666044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>
                <a:solidFill>
                  <a:srgbClr val="C00000"/>
                </a:solidFill>
              </a:rPr>
              <a:t>PESCA ARTESANAL: EL PROBLEMA DE LOS DESCARTES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E6358-EE94-4394-B5C5-30F39DFF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23" y="1615613"/>
            <a:ext cx="10679289" cy="5383498"/>
          </a:xfrm>
        </p:spPr>
        <p:txBody>
          <a:bodyPr>
            <a:normAutofit/>
          </a:bodyPr>
          <a:lstStyle/>
          <a:p>
            <a:pPr lvl="1">
              <a:buFont typeface="+mj-lt"/>
              <a:buAutoNum type="arabicPeriod"/>
            </a:pP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gl-ES" dirty="0"/>
          </a:p>
          <a:p>
            <a:endParaRPr lang="gl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241007C-AC6E-44E7-94B3-1015ED2F84BA}"/>
              </a:ext>
            </a:extLst>
          </p:cNvPr>
          <p:cNvSpPr/>
          <p:nvPr/>
        </p:nvSpPr>
        <p:spPr>
          <a:xfrm>
            <a:off x="587023" y="1964267"/>
            <a:ext cx="10340621" cy="347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pesca artesanal representa el </a:t>
            </a:r>
            <a:r>
              <a:rPr lang="es-ES_tradnl" sz="1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11% 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 volumen total de descartes con una ratio de descartes del </a:t>
            </a:r>
            <a:r>
              <a:rPr lang="es-ES_tradnl" sz="1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4% 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nivel global.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la UE, se estima que las descargas de la pesca artesanal son de </a:t>
            </a:r>
            <a:r>
              <a:rPr lang="es-ES_tradnl" sz="1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billones de euros 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anuales (alrededor del </a:t>
            </a:r>
            <a:r>
              <a:rPr lang="es-ES_tradnl" sz="1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25%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los beneficios generados por las pesquerías de la UE) y aporta un alto valor añadido.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Cerca del </a:t>
            </a:r>
            <a:r>
              <a:rPr lang="es-ES_tradnl" sz="1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80%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total de la flota de la UE y el </a:t>
            </a:r>
            <a:r>
              <a:rPr lang="es-ES_tradnl" sz="1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40% 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los pescadores pertenecen a la </a:t>
            </a:r>
            <a:r>
              <a:rPr lang="es-ES_tradnl" sz="1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pesca artesanal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flota artesanal ha disminuido un </a:t>
            </a:r>
            <a:r>
              <a:rPr lang="es-ES_tradnl" sz="1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20%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la última década, hasta alrededor de 70.000 embarcaciones que tienen entre 5-7 m de eslora, 3 GT, con una media de 34 kW. 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Más del </a:t>
            </a:r>
            <a:r>
              <a:rPr lang="es-ES_tradnl" sz="1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90% 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estas embarcaciones emplean artes pasivas de pesca.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Durante décadas, </a:t>
            </a:r>
            <a:r>
              <a:rPr lang="es-ES_tradnl" sz="1400" u="sng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PPC ha estado focalizada (cuotas, subsidios, sistemas de gestión, etc.) en la flota de pesca industrial. 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 eso existe un enorme vacío de conocimiento de los aspectos biológicos, económicos y de gestión de la pesca artesanal.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pesca artesanal </a:t>
            </a:r>
            <a:r>
              <a:rPr lang="es-ES_tradnl" sz="1400" u="sng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requiere de adecuadas políticas pesqueras para asegurar su sostenibilidad </a:t>
            </a:r>
            <a:r>
              <a:rPr lang="es-ES_tradnl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medio y largo plazo.</a:t>
            </a:r>
            <a:endParaRPr lang="gl-ES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7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29DB2-9F22-41FF-A88E-D8158E10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>
                <a:solidFill>
                  <a:srgbClr val="C00000"/>
                </a:solidFill>
              </a:rPr>
              <a:t>EVIDENCIA CIENTÍFICA SOBRE LA PROBLEMÁTICA </a:t>
            </a:r>
            <a:br>
              <a:rPr lang="gl-ES" sz="2400" b="1" dirty="0">
                <a:solidFill>
                  <a:srgbClr val="C00000"/>
                </a:solidFill>
              </a:rPr>
            </a:br>
            <a:r>
              <a:rPr lang="gl-ES" sz="2400" b="1" dirty="0">
                <a:solidFill>
                  <a:srgbClr val="C00000"/>
                </a:solidFill>
              </a:rPr>
              <a:t>DE LOS DESCARTES EN LA PESCA ARTESANAL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0BAF4-3F5B-4934-8667-A8878415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443" y="2160589"/>
            <a:ext cx="9392357" cy="3880773"/>
          </a:xfrm>
        </p:spPr>
        <p:txBody>
          <a:bodyPr>
            <a:normAutofit/>
          </a:bodyPr>
          <a:lstStyle/>
          <a:p>
            <a:r>
              <a:rPr lang="es-ES_tradnl" sz="1400" dirty="0">
                <a:solidFill>
                  <a:schemeClr val="tx1"/>
                </a:solidFill>
              </a:rPr>
              <a:t>Los descartes ocurren no solo debido a la escasa selectividad de las artes de pesca y la captura de especies de escaso valor económico, sino también </a:t>
            </a:r>
            <a:r>
              <a:rPr lang="es-ES_tradnl" sz="1400" u="sng" dirty="0">
                <a:solidFill>
                  <a:schemeClr val="tx1"/>
                </a:solidFill>
              </a:rPr>
              <a:t>debido al desacople entre la composición de las capturas y la normativa relativa a su tamaño mínimo.</a:t>
            </a:r>
          </a:p>
          <a:p>
            <a:endParaRPr lang="es-ES_tradnl" sz="1400" u="sng" dirty="0">
              <a:solidFill>
                <a:schemeClr val="tx1"/>
              </a:solidFill>
            </a:endParaRPr>
          </a:p>
          <a:p>
            <a:r>
              <a:rPr lang="es-ES_tradnl" sz="1400" dirty="0">
                <a:solidFill>
                  <a:schemeClr val="tx1"/>
                </a:solidFill>
              </a:rPr>
              <a:t>En la actualidad </a:t>
            </a:r>
            <a:r>
              <a:rPr lang="es-ES_tradnl" sz="1400" u="sng" dirty="0">
                <a:solidFill>
                  <a:schemeClr val="tx1"/>
                </a:solidFill>
              </a:rPr>
              <a:t>no existe una evidencia científica robusta </a:t>
            </a:r>
            <a:r>
              <a:rPr lang="es-ES_tradnl" sz="1400" dirty="0">
                <a:solidFill>
                  <a:schemeClr val="tx1"/>
                </a:solidFill>
              </a:rPr>
              <a:t>que permita determinar cuáles son las razones para la práctica de descartes en este tipo de pesquerías, seguramente debido a la ausencia de un procedimiento de recogida sistemática de datos de descartes en la pesca artesanal en la UE (Villasante et al., 2015). </a:t>
            </a:r>
          </a:p>
          <a:p>
            <a:pPr marL="0" indent="0">
              <a:buNone/>
            </a:pPr>
            <a:endParaRPr lang="gl-ES" sz="1400" dirty="0">
              <a:solidFill>
                <a:schemeClr val="tx1"/>
              </a:solidFill>
            </a:endParaRPr>
          </a:p>
          <a:p>
            <a:r>
              <a:rPr lang="es-ES_tradnl" sz="1400" u="sng" dirty="0">
                <a:solidFill>
                  <a:schemeClr val="tx1"/>
                </a:solidFill>
              </a:rPr>
              <a:t>Una revisión de la evidencia científica</a:t>
            </a:r>
            <a:r>
              <a:rPr lang="es-ES_tradnl" sz="1400" dirty="0">
                <a:solidFill>
                  <a:schemeClr val="tx1"/>
                </a:solidFill>
              </a:rPr>
              <a:t> serviría a los tomadores de decisiones para adoptar medidas de gestión basadas en el conocimiento acumulado, identificando las especies afectadas, artes de pesca, y sus efectos ecológicos tanto sobre el medio marino como socioeconómicos sobre las comunidades costeras.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59420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E029C-58DF-49C4-81B6-3D3D34CC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654756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>
                <a:solidFill>
                  <a:srgbClr val="C00000"/>
                </a:solidFill>
              </a:rPr>
              <a:t>IMPACTO DE LA O.D. EN LA PESCA ARTESANAL DE GALICIA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64AB43-B14A-4388-9BC7-E23365DA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12" y="1742900"/>
            <a:ext cx="10792178" cy="4804656"/>
          </a:xfrm>
        </p:spPr>
        <p:txBody>
          <a:bodyPr>
            <a:normAutofit fontScale="92500" lnSpcReduction="10000"/>
          </a:bodyPr>
          <a:lstStyle/>
          <a:p>
            <a:r>
              <a:rPr lang="es-ES_tradnl" sz="1500" dirty="0">
                <a:solidFill>
                  <a:schemeClr val="tx1"/>
                </a:solidFill>
              </a:rPr>
              <a:t>Según la Xunta de Galicia </a:t>
            </a:r>
            <a:r>
              <a:rPr lang="es-ES_tradnl" sz="1500" u="sng" dirty="0">
                <a:solidFill>
                  <a:schemeClr val="tx1"/>
                </a:solidFill>
              </a:rPr>
              <a:t>había 5.645 barcos </a:t>
            </a:r>
            <a:r>
              <a:rPr lang="es-ES_tradnl" sz="1500" dirty="0">
                <a:solidFill>
                  <a:schemeClr val="tx1"/>
                </a:solidFill>
              </a:rPr>
              <a:t>con base en Galicia en 2004. En 2016 </a:t>
            </a:r>
            <a:r>
              <a:rPr lang="es-ES_tradnl" sz="1500" u="sng" dirty="0">
                <a:solidFill>
                  <a:schemeClr val="tx1"/>
                </a:solidFill>
              </a:rPr>
              <a:t>quedaron reducidos a 4.430 barcos </a:t>
            </a:r>
            <a:r>
              <a:rPr lang="es-ES_tradnl" sz="1500" b="1" dirty="0">
                <a:solidFill>
                  <a:srgbClr val="FF0000"/>
                </a:solidFill>
              </a:rPr>
              <a:t>(-18.7%)</a:t>
            </a:r>
          </a:p>
          <a:p>
            <a:r>
              <a:rPr lang="es-ES_tradnl" sz="1500" dirty="0">
                <a:solidFill>
                  <a:schemeClr val="tx1"/>
                </a:solidFill>
              </a:rPr>
              <a:t>La reducción de flota resultó muy relevante para el segmento más numeroso, la flota que faena empleando distintas artes, que sufrió un descenso del </a:t>
            </a:r>
            <a:r>
              <a:rPr lang="es-ES_tradnl" sz="1500" b="1" dirty="0">
                <a:solidFill>
                  <a:srgbClr val="FF0000"/>
                </a:solidFill>
              </a:rPr>
              <a:t>-16.5% </a:t>
            </a:r>
            <a:endParaRPr lang="gl-ES" sz="1500" b="1" dirty="0">
              <a:solidFill>
                <a:srgbClr val="FF0000"/>
              </a:solidFill>
            </a:endParaRPr>
          </a:p>
          <a:p>
            <a:r>
              <a:rPr lang="es-ES_tradnl" sz="1500" dirty="0">
                <a:solidFill>
                  <a:schemeClr val="tx1"/>
                </a:solidFill>
              </a:rPr>
              <a:t>En 2004 existían </a:t>
            </a:r>
            <a:r>
              <a:rPr lang="es-ES_tradnl" sz="1500" u="sng" dirty="0">
                <a:solidFill>
                  <a:schemeClr val="tx1"/>
                </a:solidFill>
              </a:rPr>
              <a:t>3.823 barcos </a:t>
            </a:r>
            <a:r>
              <a:rPr lang="es-ES_tradnl" sz="1500" dirty="0">
                <a:solidFill>
                  <a:schemeClr val="tx1"/>
                </a:solidFill>
              </a:rPr>
              <a:t>que faena con betas, línea de mano, palangre de fondo, </a:t>
            </a:r>
            <a:r>
              <a:rPr lang="es-ES_tradnl" sz="1500" dirty="0" err="1">
                <a:solidFill>
                  <a:schemeClr val="tx1"/>
                </a:solidFill>
              </a:rPr>
              <a:t>palangrillo</a:t>
            </a:r>
            <a:r>
              <a:rPr lang="es-ES_tradnl" sz="1500" dirty="0">
                <a:solidFill>
                  <a:schemeClr val="tx1"/>
                </a:solidFill>
              </a:rPr>
              <a:t>, </a:t>
            </a:r>
            <a:r>
              <a:rPr lang="es-ES_tradnl" sz="1500" dirty="0" err="1">
                <a:solidFill>
                  <a:schemeClr val="tx1"/>
                </a:solidFill>
              </a:rPr>
              <a:t>miños</a:t>
            </a:r>
            <a:r>
              <a:rPr lang="es-ES_tradnl" sz="1500" dirty="0">
                <a:solidFill>
                  <a:schemeClr val="tx1"/>
                </a:solidFill>
              </a:rPr>
              <a:t>, </a:t>
            </a:r>
            <a:r>
              <a:rPr lang="es-ES_tradnl" sz="1500" dirty="0" err="1">
                <a:solidFill>
                  <a:schemeClr val="tx1"/>
                </a:solidFill>
              </a:rPr>
              <a:t>racú</a:t>
            </a:r>
            <a:r>
              <a:rPr lang="es-ES_tradnl" sz="1500" dirty="0">
                <a:solidFill>
                  <a:schemeClr val="tx1"/>
                </a:solidFill>
              </a:rPr>
              <a:t>, </a:t>
            </a:r>
            <a:r>
              <a:rPr lang="es-ES_tradnl" sz="1500" dirty="0" err="1">
                <a:solidFill>
                  <a:schemeClr val="tx1"/>
                </a:solidFill>
              </a:rPr>
              <a:t>raeira</a:t>
            </a:r>
            <a:r>
              <a:rPr lang="es-ES_tradnl" sz="1500" dirty="0">
                <a:solidFill>
                  <a:schemeClr val="tx1"/>
                </a:solidFill>
              </a:rPr>
              <a:t> o trasmallos en el Caladero Nacional (la flota de interés para este trabajo).</a:t>
            </a:r>
          </a:p>
          <a:p>
            <a:r>
              <a:rPr lang="es-ES_tradnl" sz="1500" dirty="0">
                <a:solidFill>
                  <a:schemeClr val="tx1"/>
                </a:solidFill>
              </a:rPr>
              <a:t>En 2016 </a:t>
            </a:r>
            <a:r>
              <a:rPr lang="es-ES_tradnl" sz="1500" u="sng" dirty="0">
                <a:solidFill>
                  <a:schemeClr val="tx1"/>
                </a:solidFill>
              </a:rPr>
              <a:t>esta flota quedó reducida a 3.049 barcos</a:t>
            </a:r>
            <a:r>
              <a:rPr lang="es-ES_tradnl" sz="1500" dirty="0">
                <a:solidFill>
                  <a:schemeClr val="tx1"/>
                </a:solidFill>
              </a:rPr>
              <a:t>. La flota de artes menores objeto ha sufrido una reducción del </a:t>
            </a:r>
            <a:r>
              <a:rPr lang="es-ES_tradnl" sz="1500" b="1" dirty="0">
                <a:solidFill>
                  <a:srgbClr val="FF0000"/>
                </a:solidFill>
              </a:rPr>
              <a:t>-16.9%</a:t>
            </a:r>
          </a:p>
          <a:p>
            <a:r>
              <a:rPr lang="es-ES_tradnl" sz="1500" dirty="0">
                <a:solidFill>
                  <a:schemeClr val="tx1"/>
                </a:solidFill>
              </a:rPr>
              <a:t>En la zona de </a:t>
            </a:r>
            <a:r>
              <a:rPr lang="es-ES_tradnl" sz="1500" b="1" dirty="0">
                <a:solidFill>
                  <a:srgbClr val="FF0000"/>
                </a:solidFill>
              </a:rPr>
              <a:t>Arousa</a:t>
            </a:r>
            <a:r>
              <a:rPr lang="es-ES_tradnl" sz="1500" dirty="0">
                <a:solidFill>
                  <a:schemeClr val="tx1"/>
                </a:solidFill>
              </a:rPr>
              <a:t>, </a:t>
            </a:r>
            <a:r>
              <a:rPr lang="es-ES_tradnl" sz="1500" u="sng" dirty="0">
                <a:solidFill>
                  <a:schemeClr val="tx1"/>
                </a:solidFill>
              </a:rPr>
              <a:t>donde tienen su puerto base un mayor número de barcos</a:t>
            </a:r>
            <a:r>
              <a:rPr lang="es-ES_tradnl" sz="1500" dirty="0">
                <a:solidFill>
                  <a:schemeClr val="tx1"/>
                </a:solidFill>
              </a:rPr>
              <a:t>, se han producido una reducción del 21.7% en el caso de la flota de Galicia, siendo del </a:t>
            </a:r>
            <a:r>
              <a:rPr lang="es-ES_tradnl" sz="1500" b="1" dirty="0">
                <a:solidFill>
                  <a:srgbClr val="FF0000"/>
                </a:solidFill>
              </a:rPr>
              <a:t>- 23.4% </a:t>
            </a:r>
            <a:r>
              <a:rPr lang="es-ES_tradnl" sz="1500" dirty="0">
                <a:solidFill>
                  <a:schemeClr val="tx1"/>
                </a:solidFill>
              </a:rPr>
              <a:t>en el caso de la flota artesanal.</a:t>
            </a:r>
          </a:p>
          <a:p>
            <a:r>
              <a:rPr lang="es-ES_tradnl" sz="1500" u="sng" dirty="0">
                <a:solidFill>
                  <a:schemeClr val="tx1"/>
                </a:solidFill>
              </a:rPr>
              <a:t>El número de tripulantes </a:t>
            </a:r>
            <a:r>
              <a:rPr lang="es-ES_tradnl" sz="1500" dirty="0">
                <a:solidFill>
                  <a:schemeClr val="tx1"/>
                </a:solidFill>
              </a:rPr>
              <a:t>enrolados en la flota de estudio ha sufrido un descenso del </a:t>
            </a:r>
            <a:r>
              <a:rPr lang="es-ES_tradnl" sz="1500" b="1" dirty="0">
                <a:solidFill>
                  <a:srgbClr val="FF0000"/>
                </a:solidFill>
              </a:rPr>
              <a:t>-20.2% </a:t>
            </a:r>
            <a:r>
              <a:rPr lang="es-ES_tradnl" sz="1500" dirty="0">
                <a:solidFill>
                  <a:schemeClr val="tx1"/>
                </a:solidFill>
              </a:rPr>
              <a:t>en la última década, pasando de 6.522 tripulantes en 2004, a 5.206 en 2014</a:t>
            </a:r>
          </a:p>
          <a:p>
            <a:r>
              <a:rPr lang="es-ES_tradnl" sz="1500" dirty="0">
                <a:solidFill>
                  <a:schemeClr val="tx1"/>
                </a:solidFill>
              </a:rPr>
              <a:t>Entre 2003 y 2015</a:t>
            </a:r>
            <a:r>
              <a:rPr lang="es-ES_tradnl" sz="1500" u="sng" dirty="0">
                <a:solidFill>
                  <a:schemeClr val="tx1"/>
                </a:solidFill>
              </a:rPr>
              <a:t>, las descargas de las 242 especies capturadas </a:t>
            </a:r>
            <a:r>
              <a:rPr lang="es-ES_tradnl" sz="1500" dirty="0">
                <a:solidFill>
                  <a:schemeClr val="tx1"/>
                </a:solidFill>
              </a:rPr>
              <a:t>por la flota de Galicia se incrementaron un del </a:t>
            </a:r>
            <a:r>
              <a:rPr lang="es-ES_tradnl" sz="1500" b="1" dirty="0">
                <a:solidFill>
                  <a:srgbClr val="FF0000"/>
                </a:solidFill>
              </a:rPr>
              <a:t>+21.3%</a:t>
            </a:r>
          </a:p>
          <a:p>
            <a:r>
              <a:rPr lang="es-ES" sz="1500" u="sng" dirty="0">
                <a:solidFill>
                  <a:schemeClr val="tx1"/>
                </a:solidFill>
              </a:rPr>
              <a:t>El valor económico </a:t>
            </a:r>
            <a:r>
              <a:rPr lang="es-ES" sz="1500" dirty="0">
                <a:solidFill>
                  <a:schemeClr val="tx1"/>
                </a:solidFill>
              </a:rPr>
              <a:t>de las capturas en 2003 fue de 335 M/€ y de más de 422 M/€ en 2015. </a:t>
            </a:r>
            <a:endParaRPr lang="gl-ES" sz="1500" dirty="0">
              <a:solidFill>
                <a:schemeClr val="tx1"/>
              </a:solidFill>
            </a:endParaRPr>
          </a:p>
          <a:p>
            <a:r>
              <a:rPr lang="es-ES_tradnl" sz="1500" u="sng" dirty="0">
                <a:solidFill>
                  <a:schemeClr val="tx1"/>
                </a:solidFill>
              </a:rPr>
              <a:t>Los desembarcos realizados de las especies de interés en este trabajo</a:t>
            </a:r>
            <a:r>
              <a:rPr lang="es-ES_tradnl" sz="1500" dirty="0">
                <a:solidFill>
                  <a:schemeClr val="tx1"/>
                </a:solidFill>
              </a:rPr>
              <a:t>, oscilaron entre las 25.478 </a:t>
            </a:r>
            <a:r>
              <a:rPr lang="es-ES_tradnl" sz="1500" dirty="0" err="1">
                <a:solidFill>
                  <a:schemeClr val="tx1"/>
                </a:solidFill>
              </a:rPr>
              <a:t>Tn</a:t>
            </a:r>
            <a:r>
              <a:rPr lang="es-ES_tradnl" sz="1500" dirty="0">
                <a:solidFill>
                  <a:schemeClr val="tx1"/>
                </a:solidFill>
              </a:rPr>
              <a:t> vendidas por 71 millones de euros en 2003, hasta las 55.660 TN de 2009, que alcanzaron un valor en primera venta de 100 M/€.</a:t>
            </a:r>
            <a:endParaRPr lang="gl-ES" sz="1500" dirty="0">
              <a:solidFill>
                <a:schemeClr val="tx1"/>
              </a:solidFill>
            </a:endParaRPr>
          </a:p>
          <a:p>
            <a:r>
              <a:rPr lang="es-ES_tradnl" sz="1500" dirty="0">
                <a:solidFill>
                  <a:schemeClr val="tx1"/>
                </a:solidFill>
              </a:rPr>
              <a:t>Entre el año 2003 y el 2015, </a:t>
            </a:r>
            <a:r>
              <a:rPr lang="es-ES_tradnl" sz="1500" u="sng" dirty="0">
                <a:solidFill>
                  <a:schemeClr val="tx1"/>
                </a:solidFill>
              </a:rPr>
              <a:t>las capturas de la flota gallega y el valor de su venta han aumentado </a:t>
            </a:r>
            <a:r>
              <a:rPr lang="es-ES_tradnl" sz="1500" dirty="0">
                <a:solidFill>
                  <a:schemeClr val="tx1"/>
                </a:solidFill>
              </a:rPr>
              <a:t>en ambos casos. Las capturas y el valor de venta también aumentaron en el caso de las especies de interés. Un 27% entre los tres primeros y los tres últimos años de la serie temporal analizada. El valor de venta se incrementó en un 44.6%</a:t>
            </a:r>
            <a:endParaRPr lang="gl-ES" sz="1500" dirty="0">
              <a:solidFill>
                <a:schemeClr val="tx1"/>
              </a:solidFill>
            </a:endParaRPr>
          </a:p>
          <a:p>
            <a:endParaRPr lang="gl-ES" sz="1400" dirty="0">
              <a:solidFill>
                <a:schemeClr val="bg1"/>
              </a:solidFill>
            </a:endParaRPr>
          </a:p>
          <a:p>
            <a:endParaRPr lang="gl-ES" dirty="0"/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48104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E029C-58DF-49C4-81B6-3D3D34CC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666044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>
                <a:solidFill>
                  <a:srgbClr val="C00000"/>
                </a:solidFill>
              </a:rPr>
              <a:t>EMPLEO EN LA FLOTA DE INTERÉS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64AB43-B14A-4388-9BC7-E23365DA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12" y="1742900"/>
            <a:ext cx="10792178" cy="4804656"/>
          </a:xfrm>
        </p:spPr>
        <p:txBody>
          <a:bodyPr>
            <a:normAutofit/>
          </a:bodyPr>
          <a:lstStyle/>
          <a:p>
            <a:endParaRPr lang="gl-ES" sz="1400" dirty="0">
              <a:solidFill>
                <a:schemeClr val="bg1"/>
              </a:solidFill>
            </a:endParaRPr>
          </a:p>
          <a:p>
            <a:endParaRPr lang="gl-ES" dirty="0"/>
          </a:p>
          <a:p>
            <a:endParaRPr lang="gl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10CAC7-1DF3-400B-B2C2-A0A77AB31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b="2132"/>
          <a:stretch/>
        </p:blipFill>
        <p:spPr bwMode="auto">
          <a:xfrm>
            <a:off x="3269756" y="1421598"/>
            <a:ext cx="5398770" cy="4576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1D99611-FB13-4C8A-B398-611F60962916}"/>
              </a:ext>
            </a:extLst>
          </p:cNvPr>
          <p:cNvSpPr/>
          <p:nvPr/>
        </p:nvSpPr>
        <p:spPr>
          <a:xfrm>
            <a:off x="293512" y="6300436"/>
            <a:ext cx="11063112" cy="43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59410" algn="just">
              <a:lnSpc>
                <a:spcPct val="115000"/>
              </a:lnSpc>
              <a:spcAft>
                <a:spcPts val="1000"/>
              </a:spcAft>
            </a:pPr>
            <a:r>
              <a:rPr lang="es-ES_tradnl" sz="1000" cap="all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Nº</a:t>
            </a:r>
            <a:r>
              <a:rPr lang="es-ES_tradnl" sz="1000" cap="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tripulantes en barcos de Galicia faenando en el caladero nacional empleando betas, línea de mano, palangre de fondo, </a:t>
            </a:r>
            <a:r>
              <a:rPr lang="es-ES_tradnl" sz="1000" cap="all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palangrillo</a:t>
            </a:r>
            <a:r>
              <a:rPr lang="es-ES_tradnl" sz="1000" cap="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ES_tradnl" sz="1000" cap="all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miños</a:t>
            </a:r>
            <a:r>
              <a:rPr lang="es-ES_tradnl" sz="1000" cap="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ES_tradnl" sz="1000" cap="all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racú</a:t>
            </a:r>
            <a:r>
              <a:rPr lang="es-ES_tradnl" sz="1000" cap="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ES_tradnl" sz="1000" cap="all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raeira</a:t>
            </a:r>
            <a:r>
              <a:rPr lang="es-ES_tradnl" sz="1000" cap="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trasmallos, entre 2004 y 2016. Fuente: </a:t>
            </a:r>
            <a:r>
              <a:rPr lang="es-ES_tradnl" sz="1000" u="sng" cap="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https://www.pescadegalicia.gal</a:t>
            </a:r>
            <a:r>
              <a:rPr lang="es-ES_tradnl" sz="1000" cap="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gl-ES" sz="1000" cap="al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850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1571</Words>
  <Application>Microsoft Office PowerPoint</Application>
  <PresentationFormat>Panorámica</PresentationFormat>
  <Paragraphs>146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3</vt:lpstr>
      <vt:lpstr>Faceta</vt:lpstr>
      <vt:lpstr>IMPACTO DE LA OBRIGACIÓN DE DESEMBARQUES SOBRE LA PESCA ARTESANAL GALLEGA </vt:lpstr>
      <vt:lpstr>INFORME SOBRE EL IMPACTO DE LA OBLIGACIÓN DE DESEMBARQUE  SOBRE LA PESCA ARTESANAL EN GALICIA </vt:lpstr>
      <vt:lpstr>RESUMEN</vt:lpstr>
      <vt:lpstr>RESUMEN </vt:lpstr>
      <vt:lpstr>LA OBLIGACIÓN DE DESEMBARQUES EN LA NUEVA PPC </vt:lpstr>
      <vt:lpstr>PESCA ARTESANAL: EL PROBLEMA DE LOS DESCARTES</vt:lpstr>
      <vt:lpstr>EVIDENCIA CIENTÍFICA SOBRE LA PROBLEMÁTICA  DE LOS DESCARTES EN LA PESCA ARTESANAL</vt:lpstr>
      <vt:lpstr>IMPACTO DE LA O.D. EN LA PESCA ARTESANAL DE GALICIA</vt:lpstr>
      <vt:lpstr>EMPLEO EN LA FLOTA DE INTERÉS</vt:lpstr>
      <vt:lpstr>PERCEPCIÓN DE LOS PESCADORES ARTESANALES  GALLEGOS SOBRE LA OBLIGACIÓN DE DESEMBARQUES</vt:lpstr>
      <vt:lpstr>CONCLUSIONES</vt:lpstr>
      <vt:lpstr>Para mas detalles: www.confrariasgalicia.org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DE LA OBRIGACIÓN DE DESEMBARQUES SOBRE LA PESCA ARTESANAL GALLEGA</dc:title>
  <dc:creator>Usuario</dc:creator>
  <cp:lastModifiedBy>Usuario</cp:lastModifiedBy>
  <cp:revision>55</cp:revision>
  <dcterms:created xsi:type="dcterms:W3CDTF">2018-10-19T10:29:04Z</dcterms:created>
  <dcterms:modified xsi:type="dcterms:W3CDTF">2018-10-21T16:04:17Z</dcterms:modified>
</cp:coreProperties>
</file>